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9" r:id="rId4"/>
    <p:sldId id="259" r:id="rId5"/>
    <p:sldId id="270" r:id="rId6"/>
    <p:sldId id="260" r:id="rId7"/>
    <p:sldId id="271" r:id="rId8"/>
    <p:sldId id="272" r:id="rId9"/>
    <p:sldId id="273" r:id="rId10"/>
    <p:sldId id="274" r:id="rId11"/>
    <p:sldId id="265" r:id="rId12"/>
    <p:sldId id="266" r:id="rId13"/>
    <p:sldId id="267" r:id="rId14"/>
    <p:sldId id="268" r:id="rId15"/>
  </p:sldIdLst>
  <p:sldSz cx="18288000" cy="10287000"/>
  <p:notesSz cx="6858000" cy="9144000"/>
  <p:embeddedFontLst>
    <p:embeddedFont>
      <p:font typeface="Gordita" pitchFamily="50" charset="0"/>
      <p:regular r:id="rId17"/>
      <p:bold r:id="rId18"/>
      <p:italic r:id="rId19"/>
      <p:boldItalic r:id="rId20"/>
    </p:embeddedFont>
    <p:embeddedFont>
      <p:font typeface="Gordita Bold" panose="020B0604020202020204" charset="0"/>
      <p:regular r:id="rId21"/>
    </p:embeddedFont>
    <p:embeddedFont>
      <p:font typeface="Gordita Bold Italics" panose="020B0604020202020204" charset="0"/>
      <p:regular r:id="rId22"/>
    </p:embeddedFont>
    <p:embeddedFont>
      <p:font typeface="Gordita Italics" panose="020B0604020202020204" charset="0"/>
      <p:regular r:id="rId23"/>
    </p:embeddedFont>
    <p:embeddedFont>
      <p:font typeface="Impact" panose="020B0806030902050204" pitchFamily="3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832" userDrawn="1">
          <p15:clr>
            <a:srgbClr val="A4A3A4"/>
          </p15:clr>
        </p15:guide>
        <p15:guide id="2" pos="6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221"/>
    <a:srgbClr val="157CB1"/>
    <a:srgbClr val="F8DAC1"/>
    <a:srgbClr val="ECB751"/>
    <a:srgbClr val="667176"/>
    <a:srgbClr val="353535"/>
    <a:srgbClr val="105F86"/>
    <a:srgbClr val="37677D"/>
    <a:srgbClr val="284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9" autoAdjust="0"/>
    <p:restoredTop sz="94771" autoAdjust="0"/>
  </p:normalViewPr>
  <p:slideViewPr>
    <p:cSldViewPr>
      <p:cViewPr varScale="1">
        <p:scale>
          <a:sx n="50" d="100"/>
          <a:sy n="50" d="100"/>
        </p:scale>
        <p:origin x="739" y="62"/>
      </p:cViewPr>
      <p:guideLst>
        <p:guide orient="horz" pos="5832"/>
        <p:guide pos="6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onel Middleton" userId="0b8dac2ee71dad77" providerId="LiveId" clId="{8D4EE984-4AD5-490F-9A31-A72617D5C4FF}"/>
    <pc:docChg chg="modSld">
      <pc:chgData name="Lionel Middleton" userId="0b8dac2ee71dad77" providerId="LiveId" clId="{8D4EE984-4AD5-490F-9A31-A72617D5C4FF}" dt="2026-08-21T16:39:21.971" v="13" actId="6549"/>
      <pc:docMkLst>
        <pc:docMk/>
      </pc:docMkLst>
      <pc:sldChg chg="modNotesTx">
        <pc:chgData name="Lionel Middleton" userId="0b8dac2ee71dad77" providerId="LiveId" clId="{8D4EE984-4AD5-490F-9A31-A72617D5C4FF}" dt="2026-08-21T16:38:06.203" v="0" actId="6549"/>
        <pc:sldMkLst>
          <pc:docMk/>
          <pc:sldMk cId="0" sldId="256"/>
        </pc:sldMkLst>
      </pc:sldChg>
      <pc:sldChg chg="modNotesTx">
        <pc:chgData name="Lionel Middleton" userId="0b8dac2ee71dad77" providerId="LiveId" clId="{8D4EE984-4AD5-490F-9A31-A72617D5C4FF}" dt="2026-08-21T16:38:10.409" v="1" actId="6549"/>
        <pc:sldMkLst>
          <pc:docMk/>
          <pc:sldMk cId="0" sldId="257"/>
        </pc:sldMkLst>
      </pc:sldChg>
      <pc:sldChg chg="modNotesTx">
        <pc:chgData name="Lionel Middleton" userId="0b8dac2ee71dad77" providerId="LiveId" clId="{8D4EE984-4AD5-490F-9A31-A72617D5C4FF}" dt="2026-08-21T16:38:18.522" v="3" actId="6549"/>
        <pc:sldMkLst>
          <pc:docMk/>
          <pc:sldMk cId="0" sldId="259"/>
        </pc:sldMkLst>
      </pc:sldChg>
      <pc:sldChg chg="modNotesTx">
        <pc:chgData name="Lionel Middleton" userId="0b8dac2ee71dad77" providerId="LiveId" clId="{8D4EE984-4AD5-490F-9A31-A72617D5C4FF}" dt="2026-08-21T16:38:26.175" v="5" actId="6549"/>
        <pc:sldMkLst>
          <pc:docMk/>
          <pc:sldMk cId="0" sldId="260"/>
        </pc:sldMkLst>
      </pc:sldChg>
      <pc:sldChg chg="modNotesTx">
        <pc:chgData name="Lionel Middleton" userId="0b8dac2ee71dad77" providerId="LiveId" clId="{8D4EE984-4AD5-490F-9A31-A72617D5C4FF}" dt="2026-08-21T16:38:49.770" v="10" actId="6549"/>
        <pc:sldMkLst>
          <pc:docMk/>
          <pc:sldMk cId="0" sldId="265"/>
        </pc:sldMkLst>
      </pc:sldChg>
      <pc:sldChg chg="modNotesTx">
        <pc:chgData name="Lionel Middleton" userId="0b8dac2ee71dad77" providerId="LiveId" clId="{8D4EE984-4AD5-490F-9A31-A72617D5C4FF}" dt="2026-08-21T16:39:11.793" v="11" actId="6549"/>
        <pc:sldMkLst>
          <pc:docMk/>
          <pc:sldMk cId="0" sldId="266"/>
        </pc:sldMkLst>
      </pc:sldChg>
      <pc:sldChg chg="modNotesTx">
        <pc:chgData name="Lionel Middleton" userId="0b8dac2ee71dad77" providerId="LiveId" clId="{8D4EE984-4AD5-490F-9A31-A72617D5C4FF}" dt="2026-08-21T16:39:19.083" v="12" actId="6549"/>
        <pc:sldMkLst>
          <pc:docMk/>
          <pc:sldMk cId="0" sldId="267"/>
        </pc:sldMkLst>
      </pc:sldChg>
      <pc:sldChg chg="modNotesTx">
        <pc:chgData name="Lionel Middleton" userId="0b8dac2ee71dad77" providerId="LiveId" clId="{8D4EE984-4AD5-490F-9A31-A72617D5C4FF}" dt="2026-08-21T16:39:21.971" v="13" actId="6549"/>
        <pc:sldMkLst>
          <pc:docMk/>
          <pc:sldMk cId="0" sldId="268"/>
        </pc:sldMkLst>
      </pc:sldChg>
      <pc:sldChg chg="modNotesTx">
        <pc:chgData name="Lionel Middleton" userId="0b8dac2ee71dad77" providerId="LiveId" clId="{8D4EE984-4AD5-490F-9A31-A72617D5C4FF}" dt="2026-08-21T16:38:14.226" v="2" actId="6549"/>
        <pc:sldMkLst>
          <pc:docMk/>
          <pc:sldMk cId="1104940208" sldId="269"/>
        </pc:sldMkLst>
      </pc:sldChg>
      <pc:sldChg chg="modNotesTx">
        <pc:chgData name="Lionel Middleton" userId="0b8dac2ee71dad77" providerId="LiveId" clId="{8D4EE984-4AD5-490F-9A31-A72617D5C4FF}" dt="2026-08-21T16:38:22.854" v="4" actId="6549"/>
        <pc:sldMkLst>
          <pc:docMk/>
          <pc:sldMk cId="3929748041" sldId="270"/>
        </pc:sldMkLst>
      </pc:sldChg>
      <pc:sldChg chg="modNotesTx">
        <pc:chgData name="Lionel Middleton" userId="0b8dac2ee71dad77" providerId="LiveId" clId="{8D4EE984-4AD5-490F-9A31-A72617D5C4FF}" dt="2026-08-21T16:38:29.644" v="6" actId="6549"/>
        <pc:sldMkLst>
          <pc:docMk/>
          <pc:sldMk cId="710794504" sldId="271"/>
        </pc:sldMkLst>
      </pc:sldChg>
      <pc:sldChg chg="modNotesTx">
        <pc:chgData name="Lionel Middleton" userId="0b8dac2ee71dad77" providerId="LiveId" clId="{8D4EE984-4AD5-490F-9A31-A72617D5C4FF}" dt="2026-08-21T16:38:34.043" v="7" actId="6549"/>
        <pc:sldMkLst>
          <pc:docMk/>
          <pc:sldMk cId="4174163577" sldId="272"/>
        </pc:sldMkLst>
      </pc:sldChg>
      <pc:sldChg chg="modNotesTx">
        <pc:chgData name="Lionel Middleton" userId="0b8dac2ee71dad77" providerId="LiveId" clId="{8D4EE984-4AD5-490F-9A31-A72617D5C4FF}" dt="2026-08-21T16:38:36.931" v="8" actId="6549"/>
        <pc:sldMkLst>
          <pc:docMk/>
          <pc:sldMk cId="4144541946" sldId="273"/>
        </pc:sldMkLst>
      </pc:sldChg>
      <pc:sldChg chg="modNotesTx">
        <pc:chgData name="Lionel Middleton" userId="0b8dac2ee71dad77" providerId="LiveId" clId="{8D4EE984-4AD5-490F-9A31-A72617D5C4FF}" dt="2026-08-21T16:38:40.200" v="9" actId="6549"/>
        <pc:sldMkLst>
          <pc:docMk/>
          <pc:sldMk cId="427543904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21.08.2026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53EA8-23B0-C24F-89D0-3F53395DE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76356D3-DE9C-C372-7B47-718F703B3D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C272A5-A652-B856-CF9D-A9C98A3C5F9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2659605-DE6A-5D77-D5BA-B288F3651D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23507F8-BDFA-D201-DF2C-23BA796EFF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407821-0E2B-F887-94D1-851B3F48A3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D0A9F-B4F2-F17E-EB92-0C38336FCE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23510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B36E9-1757-8EE1-FB12-91A72D5A8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1F552E-8046-3848-EB91-1D710DD02F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9EE84E-8161-D8FB-3FEF-E354CFCFFD0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A6DA9F1-25A8-E74C-A5D2-B35597B23F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0A78F6D-A976-5DAE-2FAB-63B52EEC0B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84CF6-DB00-73EC-38C2-D1CF723FA0B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62EE7E-641F-8D58-426F-E9EE8A4C6F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527390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20784-B887-ADFE-3AE5-2CFD4A853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7603DEA-4B17-F913-A497-30A411CDE2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043548-F5E9-C03A-0010-6DB2835089C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7A0F3AC-5833-3AB3-18C7-92BD6ABD4B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3DEA5D9-C6F3-AE14-C962-95F328C48D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FDB902-0178-A33E-F76E-543C6114910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32B21B-34FF-D407-9348-787BC4D574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169148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94FB3-E735-1A56-6DCF-FB6A70215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91DE1ED-7712-674E-60AC-E7162917C1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E8FE85-F404-1084-BDFB-D8254A719E1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0AC1FEC-1542-D8C6-4F26-DC13C55D30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571205D-ECC3-F1D7-5246-AA49E6404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45E3A2-F62C-847E-6D21-498032E32CA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EFD4BD-CDCA-BE97-B052-98BDCE7F15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712690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B1C40-9DFD-DDB1-6FFF-A4E72AD3F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A9C1FEF-6738-AB78-6B32-E41DE22C46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504515-1803-D9DD-B7EE-A12A8315318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BA886DA-B461-0D2B-685B-9D5195AE07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C62CB7A-D610-D684-5D29-1EB3641023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0154C8-267C-E231-3506-0C9EC179EEE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AFC8DE-16FE-D0C9-009C-255B502852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06924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47E59-EF1C-24CA-CB4F-CB46584EC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4EAEE1A-D97E-17A6-6975-CE47AC4924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50F017-2A4E-A512-7F28-1491B409CC4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0ADC472-1105-67E8-742C-A7710DBD81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5447D40-D3D1-B0C5-AE1C-7468E70969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3220DA-4027-D4D6-46CC-16BFBE61F0E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4303B0-EA98-DA77-A3D2-DEE42EE2E6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535505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79098" y="8581192"/>
            <a:ext cx="9055502" cy="677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200" b="1" dirty="0">
                <a:solidFill>
                  <a:srgbClr val="353535"/>
                </a:solidFill>
                <a:latin typeface="Gordita Bold"/>
                <a:ea typeface="Gordita Bold"/>
                <a:cs typeface="Gordita Bold"/>
                <a:sym typeface="Gordita Bold"/>
              </a:rPr>
              <a:t>A conversation for peer educators, health professionals, educators, and community groups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3112514" y="4135680"/>
            <a:ext cx="4118529" cy="2043720"/>
            <a:chOff x="0" y="0"/>
            <a:chExt cx="5491372" cy="2724959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664889" cy="2724959"/>
              <a:chOff x="0" y="0"/>
              <a:chExt cx="794882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2826483" y="0"/>
              <a:ext cx="2664889" cy="2724959"/>
              <a:chOff x="0" y="0"/>
              <a:chExt cx="794882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 dirty="0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1332445" y="0"/>
              <a:ext cx="2852944" cy="2724959"/>
              <a:chOff x="0" y="0"/>
              <a:chExt cx="559389" cy="53429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13" name="Group 13"/>
          <p:cNvGrpSpPr/>
          <p:nvPr/>
        </p:nvGrpSpPr>
        <p:grpSpPr>
          <a:xfrm>
            <a:off x="14149919" y="5139771"/>
            <a:ext cx="2043720" cy="4118529"/>
            <a:chOff x="0" y="0"/>
            <a:chExt cx="2724959" cy="5491372"/>
          </a:xfrm>
        </p:grpSpPr>
        <p:grpSp>
          <p:nvGrpSpPr>
            <p:cNvPr id="14" name="Group 14"/>
            <p:cNvGrpSpPr/>
            <p:nvPr/>
          </p:nvGrpSpPr>
          <p:grpSpPr>
            <a:xfrm rot="-5400000">
              <a:off x="30035" y="2796448"/>
              <a:ext cx="2664889" cy="2724959"/>
              <a:chOff x="0" y="0"/>
              <a:chExt cx="794882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 rot="-5400000">
              <a:off x="30035" y="-30035"/>
              <a:ext cx="2664889" cy="2724959"/>
              <a:chOff x="0" y="0"/>
              <a:chExt cx="794882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 rot="-5400000">
              <a:off x="-63992" y="1369976"/>
              <a:ext cx="2852944" cy="2724959"/>
              <a:chOff x="0" y="0"/>
              <a:chExt cx="559389" cy="534294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23" name="Group 23"/>
          <p:cNvGrpSpPr/>
          <p:nvPr/>
        </p:nvGrpSpPr>
        <p:grpSpPr>
          <a:xfrm>
            <a:off x="11094703" y="6169036"/>
            <a:ext cx="4118529" cy="2043720"/>
            <a:chOff x="0" y="0"/>
            <a:chExt cx="5491372" cy="2724959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2664889" cy="2724959"/>
              <a:chOff x="0" y="0"/>
              <a:chExt cx="794882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2826483" y="0"/>
              <a:ext cx="2664889" cy="2724959"/>
              <a:chOff x="0" y="0"/>
              <a:chExt cx="794882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1332445" y="0"/>
              <a:ext cx="2852944" cy="2724959"/>
              <a:chOff x="0" y="0"/>
              <a:chExt cx="559389" cy="534294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33" name="Group 33"/>
          <p:cNvGrpSpPr/>
          <p:nvPr/>
        </p:nvGrpSpPr>
        <p:grpSpPr>
          <a:xfrm>
            <a:off x="14149919" y="1035938"/>
            <a:ext cx="2043720" cy="4118529"/>
            <a:chOff x="0" y="0"/>
            <a:chExt cx="2724959" cy="5491372"/>
          </a:xfrm>
        </p:grpSpPr>
        <p:grpSp>
          <p:nvGrpSpPr>
            <p:cNvPr id="34" name="Group 34"/>
            <p:cNvGrpSpPr/>
            <p:nvPr/>
          </p:nvGrpSpPr>
          <p:grpSpPr>
            <a:xfrm rot="-5400000">
              <a:off x="30035" y="2796448"/>
              <a:ext cx="2664889" cy="2724959"/>
              <a:chOff x="0" y="0"/>
              <a:chExt cx="794882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 rot="-5400000">
              <a:off x="30035" y="-30035"/>
              <a:ext cx="2664889" cy="2724959"/>
              <a:chOff x="0" y="0"/>
              <a:chExt cx="794882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 rot="-5400000">
              <a:off x="-63992" y="1369976"/>
              <a:ext cx="2852944" cy="2724959"/>
              <a:chOff x="0" y="0"/>
              <a:chExt cx="559389" cy="534294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43" name="Group 43"/>
          <p:cNvGrpSpPr/>
          <p:nvPr/>
        </p:nvGrpSpPr>
        <p:grpSpPr>
          <a:xfrm>
            <a:off x="11094703" y="2065318"/>
            <a:ext cx="4118529" cy="2043720"/>
            <a:chOff x="0" y="0"/>
            <a:chExt cx="5491372" cy="2724959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2664889" cy="2724959"/>
              <a:chOff x="0" y="0"/>
              <a:chExt cx="794882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2826483" y="0"/>
              <a:ext cx="2664889" cy="2724959"/>
              <a:chOff x="0" y="0"/>
              <a:chExt cx="794882" cy="8128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50" name="Group 50"/>
            <p:cNvGrpSpPr/>
            <p:nvPr/>
          </p:nvGrpSpPr>
          <p:grpSpPr>
            <a:xfrm>
              <a:off x="1332445" y="0"/>
              <a:ext cx="2852944" cy="2724959"/>
              <a:chOff x="0" y="0"/>
              <a:chExt cx="559389" cy="534294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2" name="TextBox 52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53" name="Group 53"/>
          <p:cNvGrpSpPr/>
          <p:nvPr/>
        </p:nvGrpSpPr>
        <p:grpSpPr>
          <a:xfrm>
            <a:off x="12106199" y="3095202"/>
            <a:ext cx="2043720" cy="4118529"/>
            <a:chOff x="0" y="0"/>
            <a:chExt cx="2724959" cy="5491372"/>
          </a:xfrm>
        </p:grpSpPr>
        <p:grpSp>
          <p:nvGrpSpPr>
            <p:cNvPr id="54" name="Group 54"/>
            <p:cNvGrpSpPr/>
            <p:nvPr/>
          </p:nvGrpSpPr>
          <p:grpSpPr>
            <a:xfrm rot="-5400000">
              <a:off x="30035" y="2796448"/>
              <a:ext cx="2664889" cy="2724959"/>
              <a:chOff x="0" y="0"/>
              <a:chExt cx="794882" cy="81280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 dirty="0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57" name="Group 57"/>
            <p:cNvGrpSpPr/>
            <p:nvPr/>
          </p:nvGrpSpPr>
          <p:grpSpPr>
            <a:xfrm rot="-5400000">
              <a:off x="30035" y="-30035"/>
              <a:ext cx="2664889" cy="2724959"/>
              <a:chOff x="0" y="0"/>
              <a:chExt cx="794882" cy="81280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60" name="Group 60"/>
            <p:cNvGrpSpPr/>
            <p:nvPr/>
          </p:nvGrpSpPr>
          <p:grpSpPr>
            <a:xfrm rot="-5400000">
              <a:off x="-63992" y="1369976"/>
              <a:ext cx="2852944" cy="2724959"/>
              <a:chOff x="0" y="0"/>
              <a:chExt cx="559389" cy="534294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2" name="TextBox 62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sp>
        <p:nvSpPr>
          <p:cNvPr id="63" name="Freeform 63"/>
          <p:cNvSpPr/>
          <p:nvPr/>
        </p:nvSpPr>
        <p:spPr>
          <a:xfrm>
            <a:off x="13148786" y="4109038"/>
            <a:ext cx="1011496" cy="2070362"/>
          </a:xfrm>
          <a:custGeom>
            <a:avLst/>
            <a:gdLst/>
            <a:ahLst/>
            <a:cxnLst/>
            <a:rect l="l" t="t" r="r" b="b"/>
            <a:pathLst>
              <a:path w="1011496" h="2070362">
                <a:moveTo>
                  <a:pt x="0" y="0"/>
                </a:moveTo>
                <a:lnTo>
                  <a:pt x="1011496" y="0"/>
                </a:lnTo>
                <a:lnTo>
                  <a:pt x="1011496" y="2070361"/>
                </a:lnTo>
                <a:lnTo>
                  <a:pt x="0" y="20703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20737"/>
            </a:stretch>
          </a:blipFill>
        </p:spPr>
        <p:txBody>
          <a:bodyPr/>
          <a:lstStyle/>
          <a:p>
            <a:endParaRPr lang="en-ZA"/>
          </a:p>
        </p:txBody>
      </p:sp>
      <p:grpSp>
        <p:nvGrpSpPr>
          <p:cNvPr id="64" name="Group 64"/>
          <p:cNvGrpSpPr/>
          <p:nvPr/>
        </p:nvGrpSpPr>
        <p:grpSpPr>
          <a:xfrm>
            <a:off x="15202869" y="6191872"/>
            <a:ext cx="2043720" cy="2043720"/>
            <a:chOff x="0" y="0"/>
            <a:chExt cx="812800" cy="812800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15202869" y="2091960"/>
            <a:ext cx="2043720" cy="2043720"/>
            <a:chOff x="0" y="0"/>
            <a:chExt cx="812800" cy="812800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B751"/>
            </a:solidFill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12116563" y="7214580"/>
            <a:ext cx="2043720" cy="2043720"/>
            <a:chOff x="0" y="0"/>
            <a:chExt cx="812800" cy="812800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72" name="TextBox 7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grpSp>
        <p:nvGrpSpPr>
          <p:cNvPr id="73" name="Group 73"/>
          <p:cNvGrpSpPr/>
          <p:nvPr/>
        </p:nvGrpSpPr>
        <p:grpSpPr>
          <a:xfrm>
            <a:off x="11094703" y="4149001"/>
            <a:ext cx="2043720" cy="2043720"/>
            <a:chOff x="0" y="0"/>
            <a:chExt cx="812800" cy="812800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822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75" name="TextBox 7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12116563" y="1056779"/>
            <a:ext cx="2043720" cy="2043720"/>
            <a:chOff x="0" y="0"/>
            <a:chExt cx="812800" cy="812800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sp>
        <p:nvSpPr>
          <p:cNvPr id="79" name="TextBox 79"/>
          <p:cNvSpPr txBox="1"/>
          <p:nvPr/>
        </p:nvSpPr>
        <p:spPr>
          <a:xfrm>
            <a:off x="914400" y="232574"/>
            <a:ext cx="8129629" cy="40311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76"/>
              </a:lnSpc>
            </a:pPr>
            <a:r>
              <a:rPr lang="en-US" sz="24983" dirty="0">
                <a:solidFill>
                  <a:srgbClr val="F38221"/>
                </a:solidFill>
                <a:latin typeface="Impact"/>
                <a:ea typeface="Impact"/>
                <a:cs typeface="Impact"/>
                <a:sym typeface="Impact"/>
              </a:rPr>
              <a:t>EVERY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914400" y="2832778"/>
            <a:ext cx="8146946" cy="4480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891"/>
              </a:lnSpc>
            </a:pPr>
            <a:r>
              <a:rPr lang="en-US" sz="27779" dirty="0">
                <a:solidFill>
                  <a:srgbClr val="F38221"/>
                </a:solidFill>
                <a:latin typeface="Impact"/>
                <a:ea typeface="Impact"/>
                <a:cs typeface="Impact"/>
                <a:sym typeface="Impact"/>
              </a:rPr>
              <a:t>BODY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990667" y="6819900"/>
            <a:ext cx="9093640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7000" b="1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WORLD SEXUAL HEALTH DAY 2026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DB8BB0B-C4DE-0951-836E-F07BF99296A0}"/>
              </a:ext>
            </a:extLst>
          </p:cNvPr>
          <p:cNvSpPr txBox="1"/>
          <p:nvPr/>
        </p:nvSpPr>
        <p:spPr>
          <a:xfrm>
            <a:off x="20585723" y="609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ZA" dirty="0"/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DBC6A-63AF-A9D8-7598-DF7923005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B1CC5A07-9746-767D-D8B7-8FC778A71605}"/>
              </a:ext>
            </a:extLst>
          </p:cNvPr>
          <p:cNvGrpSpPr/>
          <p:nvPr/>
        </p:nvGrpSpPr>
        <p:grpSpPr>
          <a:xfrm>
            <a:off x="0" y="7639053"/>
            <a:ext cx="17259301" cy="1619247"/>
            <a:chOff x="0" y="0"/>
            <a:chExt cx="11337139" cy="77641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F593911-F3EF-4248-AC73-0837CE99F904}"/>
                </a:ext>
              </a:extLst>
            </p:cNvPr>
            <p:cNvSpPr/>
            <p:nvPr/>
          </p:nvSpPr>
          <p:spPr>
            <a:xfrm>
              <a:off x="0" y="0"/>
              <a:ext cx="11337139" cy="776414"/>
            </a:xfrm>
            <a:prstGeom prst="flowChartAlternateProcess">
              <a:avLst/>
            </a:prstGeom>
            <a:solidFill>
              <a:srgbClr val="F38221">
                <a:alpha val="9804"/>
              </a:srgbClr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96331C6-4AAB-08DE-B0AB-07A404EE23B2}"/>
                </a:ext>
              </a:extLst>
            </p:cNvPr>
            <p:cNvSpPr txBox="1"/>
            <p:nvPr/>
          </p:nvSpPr>
          <p:spPr>
            <a:xfrm>
              <a:off x="0" y="-28575"/>
              <a:ext cx="11337139" cy="804989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F80B244-ABC3-B9C3-08C8-5A167821244D}"/>
              </a:ext>
            </a:extLst>
          </p:cNvPr>
          <p:cNvGrpSpPr/>
          <p:nvPr/>
        </p:nvGrpSpPr>
        <p:grpSpPr>
          <a:xfrm>
            <a:off x="0" y="0"/>
            <a:ext cx="514350" cy="10287000"/>
            <a:chOff x="0" y="0"/>
            <a:chExt cx="135467" cy="270933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B3D394A-EEF1-AB10-B6AD-E3E66F9F0B23}"/>
                </a:ext>
              </a:extLst>
            </p:cNvPr>
            <p:cNvSpPr/>
            <p:nvPr/>
          </p:nvSpPr>
          <p:spPr>
            <a:xfrm>
              <a:off x="0" y="0"/>
              <a:ext cx="135467" cy="2709333"/>
            </a:xfrm>
            <a:custGeom>
              <a:avLst/>
              <a:gdLst/>
              <a:ahLst/>
              <a:cxnLst/>
              <a:rect l="l" t="t" r="r" b="b"/>
              <a:pathLst>
                <a:path w="135467" h="2709333">
                  <a:moveTo>
                    <a:pt x="0" y="0"/>
                  </a:moveTo>
                  <a:lnTo>
                    <a:pt x="135467" y="0"/>
                  </a:lnTo>
                  <a:lnTo>
                    <a:pt x="1354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325ACB4E-B4C0-2E14-7208-5682F3FF44B5}"/>
                </a:ext>
              </a:extLst>
            </p:cNvPr>
            <p:cNvSpPr txBox="1"/>
            <p:nvPr/>
          </p:nvSpPr>
          <p:spPr>
            <a:xfrm>
              <a:off x="0" y="-28575"/>
              <a:ext cx="1354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6D9F1C21-5672-FBC3-1AD9-6CC2DADC1648}"/>
              </a:ext>
            </a:extLst>
          </p:cNvPr>
          <p:cNvSpPr txBox="1"/>
          <p:nvPr/>
        </p:nvSpPr>
        <p:spPr>
          <a:xfrm>
            <a:off x="1028699" y="1039717"/>
            <a:ext cx="16187103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99"/>
              </a:lnSpc>
            </a:pPr>
            <a:r>
              <a:rPr lang="en-US" sz="2499" b="1" spc="-49" dirty="0">
                <a:solidFill>
                  <a:srgbClr val="F38221"/>
                </a:solidFill>
                <a:latin typeface="Gordita Bold"/>
                <a:ea typeface="Gordita Bold"/>
                <a:cs typeface="Gordita Bold"/>
                <a:sym typeface="Gordita Bold"/>
              </a:rPr>
              <a:t>LAYER 5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A5998102-0547-D750-D539-79C8ED441564}"/>
              </a:ext>
            </a:extLst>
          </p:cNvPr>
          <p:cNvSpPr txBox="1"/>
          <p:nvPr/>
        </p:nvSpPr>
        <p:spPr>
          <a:xfrm>
            <a:off x="1022848" y="1850718"/>
            <a:ext cx="16198352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90"/>
              </a:lnSpc>
            </a:pPr>
            <a:r>
              <a:rPr lang="en-GB" sz="69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Our bodies and politics </a:t>
            </a:r>
            <a:endParaRPr lang="en-US" sz="6900" b="1" spc="-138" dirty="0">
              <a:solidFill>
                <a:srgbClr val="157CB1"/>
              </a:solidFill>
              <a:latin typeface="Gordita Bold"/>
              <a:ea typeface="Gordita Bold"/>
              <a:cs typeface="Gordita Bold"/>
              <a:sym typeface="Gordita Bold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B070DF01-BE29-6D5C-6621-D5203E5D3EE6}"/>
              </a:ext>
            </a:extLst>
          </p:cNvPr>
          <p:cNvSpPr txBox="1"/>
          <p:nvPr/>
        </p:nvSpPr>
        <p:spPr>
          <a:xfrm>
            <a:off x="1066799" y="3238500"/>
            <a:ext cx="16230601" cy="1041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GB" sz="3200" b="1" dirty="0">
                <a:latin typeface="Gordita Bold" panose="020B0604020202020204" charset="0"/>
                <a:cs typeface="Gordita Bold" panose="020B0604020202020204" charset="0"/>
              </a:rPr>
              <a:t>Politics decides whose sexuality is respected and protected,</a:t>
            </a:r>
          </a:p>
          <a:p>
            <a:pPr>
              <a:lnSpc>
                <a:spcPts val="4200"/>
              </a:lnSpc>
            </a:pPr>
            <a:r>
              <a:rPr lang="en-GB" sz="3200" b="1" dirty="0">
                <a:latin typeface="Gordita Bold" panose="020B0604020202020204" charset="0"/>
                <a:cs typeface="Gordita Bold" panose="020B0604020202020204" charset="0"/>
              </a:rPr>
              <a:t>and whose is controlled. </a:t>
            </a:r>
            <a:endParaRPr lang="en-US" sz="3000" b="1" spc="60" dirty="0">
              <a:solidFill>
                <a:srgbClr val="000000"/>
              </a:solidFill>
              <a:latin typeface="Gordita Bold" panose="020B0604020202020204" charset="0"/>
              <a:ea typeface="Gordita Bold"/>
              <a:cs typeface="Gordita Bold" panose="020B0604020202020204" charset="0"/>
              <a:sym typeface="Gordita Bold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8825058C-AA2E-19D3-0BED-9B8274C1C9A7}"/>
              </a:ext>
            </a:extLst>
          </p:cNvPr>
          <p:cNvSpPr txBox="1"/>
          <p:nvPr/>
        </p:nvSpPr>
        <p:spPr>
          <a:xfrm>
            <a:off x="1066798" y="6551569"/>
            <a:ext cx="16230602" cy="496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ZA" sz="2500" i="1" dirty="0">
                <a:latin typeface="Gordita" pitchFamily="50" charset="0"/>
                <a:cs typeface="Gordita" pitchFamily="50" charset="0"/>
              </a:rPr>
              <a:t>Let us be free and respected.</a:t>
            </a:r>
            <a:endParaRPr lang="en-US" sz="2500" i="1" spc="60" dirty="0">
              <a:solidFill>
                <a:srgbClr val="353535"/>
              </a:solidFill>
              <a:latin typeface="Gordita" pitchFamily="50" charset="0"/>
              <a:ea typeface="Gordita Italics"/>
              <a:cs typeface="Gordita" pitchFamily="50" charset="0"/>
              <a:sym typeface="Gordita Italics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581014F-20AA-6367-0B22-10076AB6D51A}"/>
              </a:ext>
            </a:extLst>
          </p:cNvPr>
          <p:cNvSpPr txBox="1"/>
          <p:nvPr/>
        </p:nvSpPr>
        <p:spPr>
          <a:xfrm>
            <a:off x="1381214" y="7886700"/>
            <a:ext cx="15932580" cy="11611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b="1" spc="44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DISCUSSION PROMPT</a:t>
            </a:r>
          </a:p>
          <a:p>
            <a:pPr>
              <a:lnSpc>
                <a:spcPts val="3080"/>
              </a:lnSpc>
            </a:pPr>
            <a:r>
              <a:rPr lang="en-GB" sz="2200" dirty="0">
                <a:latin typeface="Gordita" pitchFamily="50" charset="0"/>
                <a:cs typeface="Gordita" pitchFamily="50" charset="0"/>
              </a:rPr>
              <a:t>Name one rule in your country that decides who gets sexual health care and who waits.</a:t>
            </a:r>
          </a:p>
          <a:p>
            <a:pPr>
              <a:lnSpc>
                <a:spcPts val="3080"/>
              </a:lnSpc>
            </a:pPr>
            <a:r>
              <a:rPr lang="en-GB" sz="2200" dirty="0">
                <a:latin typeface="Gordita" pitchFamily="50" charset="0"/>
                <a:cs typeface="Gordita" pitchFamily="50" charset="0"/>
              </a:rPr>
              <a:t>Who wrote it, and could it be changed?</a:t>
            </a:r>
            <a:endParaRPr lang="en-US" sz="2200" spc="44" dirty="0">
              <a:solidFill>
                <a:srgbClr val="353535"/>
              </a:solidFill>
              <a:latin typeface="Gordita" pitchFamily="50" charset="0"/>
              <a:ea typeface="Gordita"/>
              <a:cs typeface="Gordita" pitchFamily="50" charset="0"/>
              <a:sym typeface="Gordita"/>
            </a:endParaRPr>
          </a:p>
        </p:txBody>
      </p:sp>
      <p:sp>
        <p:nvSpPr>
          <p:cNvPr id="15" name="AutoShape 15">
            <a:extLst>
              <a:ext uri="{FF2B5EF4-FFF2-40B4-BE49-F238E27FC236}">
                <a16:creationId xmlns:a16="http://schemas.microsoft.com/office/drawing/2014/main" id="{1AB56519-3D46-A9B4-BCF0-05E2AB7DF9A3}"/>
              </a:ext>
            </a:extLst>
          </p:cNvPr>
          <p:cNvSpPr/>
          <p:nvPr/>
        </p:nvSpPr>
        <p:spPr>
          <a:xfrm flipV="1">
            <a:off x="1143000" y="8039100"/>
            <a:ext cx="0" cy="881117"/>
          </a:xfrm>
          <a:prstGeom prst="line">
            <a:avLst/>
          </a:prstGeom>
          <a:ln w="85725" cap="flat">
            <a:solidFill>
              <a:srgbClr val="F382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0DE4ACD-C5CE-EB06-B954-4563C7837180}"/>
              </a:ext>
            </a:extLst>
          </p:cNvPr>
          <p:cNvSpPr/>
          <p:nvPr/>
        </p:nvSpPr>
        <p:spPr>
          <a:xfrm>
            <a:off x="16244299" y="713330"/>
            <a:ext cx="848770" cy="848770"/>
          </a:xfrm>
          <a:prstGeom prst="ellipse">
            <a:avLst/>
          </a:prstGeom>
          <a:solidFill>
            <a:srgbClr val="ECB751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35AA16C-605A-AD9C-1E5B-B982A53C1E61}"/>
              </a:ext>
            </a:extLst>
          </p:cNvPr>
          <p:cNvSpPr/>
          <p:nvPr/>
        </p:nvSpPr>
        <p:spPr>
          <a:xfrm>
            <a:off x="10042256" y="-1735590"/>
            <a:ext cx="1960077" cy="1960077"/>
          </a:xfrm>
          <a:prstGeom prst="ellipse">
            <a:avLst/>
          </a:prstGeom>
          <a:solidFill>
            <a:srgbClr val="105F86">
              <a:alpha val="6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67AFB13-F9F9-A353-34EC-ADD37FAAF680}"/>
              </a:ext>
            </a:extLst>
          </p:cNvPr>
          <p:cNvSpPr/>
          <p:nvPr/>
        </p:nvSpPr>
        <p:spPr>
          <a:xfrm>
            <a:off x="7543800" y="-1573933"/>
            <a:ext cx="2145433" cy="2145433"/>
          </a:xfrm>
          <a:prstGeom prst="ellipse">
            <a:avLst/>
          </a:prstGeom>
          <a:solidFill>
            <a:srgbClr val="ECB751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3399DE7-1B40-AD5E-DC47-CEA9C60857D5}"/>
              </a:ext>
            </a:extLst>
          </p:cNvPr>
          <p:cNvSpPr/>
          <p:nvPr/>
        </p:nvSpPr>
        <p:spPr>
          <a:xfrm>
            <a:off x="14012861" y="-2184533"/>
            <a:ext cx="2756033" cy="2756033"/>
          </a:xfrm>
          <a:prstGeom prst="ellipse">
            <a:avLst/>
          </a:prstGeom>
          <a:solidFill>
            <a:srgbClr val="157CB1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387673F-0095-1070-7589-9513414B525C}"/>
              </a:ext>
            </a:extLst>
          </p:cNvPr>
          <p:cNvSpPr/>
          <p:nvPr/>
        </p:nvSpPr>
        <p:spPr>
          <a:xfrm>
            <a:off x="17313793" y="-382783"/>
            <a:ext cx="3053936" cy="3053936"/>
          </a:xfrm>
          <a:prstGeom prst="ellipse">
            <a:avLst/>
          </a:prstGeom>
          <a:solidFill>
            <a:srgbClr val="353535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26366D6-A241-5E6D-803A-7BF0A4C92738}"/>
              </a:ext>
            </a:extLst>
          </p:cNvPr>
          <p:cNvSpPr/>
          <p:nvPr/>
        </p:nvSpPr>
        <p:spPr>
          <a:xfrm>
            <a:off x="17740242" y="5512891"/>
            <a:ext cx="1742718" cy="1742718"/>
          </a:xfrm>
          <a:prstGeom prst="ellipse">
            <a:avLst/>
          </a:prstGeom>
          <a:solidFill>
            <a:srgbClr val="F3822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C928242-2F6F-76F8-B959-721453E8194A}"/>
              </a:ext>
            </a:extLst>
          </p:cNvPr>
          <p:cNvSpPr/>
          <p:nvPr/>
        </p:nvSpPr>
        <p:spPr>
          <a:xfrm>
            <a:off x="18040353" y="7639053"/>
            <a:ext cx="1085847" cy="1085847"/>
          </a:xfrm>
          <a:prstGeom prst="ellipse">
            <a:avLst/>
          </a:prstGeom>
          <a:solidFill>
            <a:srgbClr val="157CB1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EAE1835-E19C-81AB-B4D0-D2DF9BEE0510}"/>
              </a:ext>
            </a:extLst>
          </p:cNvPr>
          <p:cNvSpPr/>
          <p:nvPr/>
        </p:nvSpPr>
        <p:spPr>
          <a:xfrm>
            <a:off x="14782800" y="1120012"/>
            <a:ext cx="1127888" cy="1127888"/>
          </a:xfrm>
          <a:prstGeom prst="ellipse">
            <a:avLst/>
          </a:prstGeom>
          <a:solidFill>
            <a:srgbClr val="F382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4EECE527-8B7B-B88E-4108-76E92FA2C0E2}"/>
              </a:ext>
            </a:extLst>
          </p:cNvPr>
          <p:cNvSpPr txBox="1"/>
          <p:nvPr/>
        </p:nvSpPr>
        <p:spPr>
          <a:xfrm>
            <a:off x="1066799" y="4636151"/>
            <a:ext cx="16230601" cy="1574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ZA" sz="2500" dirty="0">
                <a:latin typeface="Gordita" pitchFamily="50" charset="0"/>
                <a:cs typeface="Gordita" pitchFamily="50" charset="0"/>
              </a:rPr>
              <a:t>Someone decided what your school could teach you, and at what age. Someone decided what</a:t>
            </a:r>
          </a:p>
          <a:p>
            <a:pPr>
              <a:lnSpc>
                <a:spcPts val="4200"/>
              </a:lnSpc>
            </a:pPr>
            <a:r>
              <a:rPr lang="en-ZA" sz="2500" dirty="0">
                <a:latin typeface="Gordita" pitchFamily="50" charset="0"/>
                <a:cs typeface="Gordita" pitchFamily="50" charset="0"/>
              </a:rPr>
              <a:t>your health system covers. Someone decided how long an appointment lasts. None of it was</a:t>
            </a:r>
          </a:p>
          <a:p>
            <a:pPr>
              <a:lnSpc>
                <a:spcPts val="4200"/>
              </a:lnSpc>
            </a:pPr>
            <a:r>
              <a:rPr lang="en-ZA" sz="2500" dirty="0">
                <a:latin typeface="Gordita" pitchFamily="50" charset="0"/>
                <a:cs typeface="Gordita" pitchFamily="50" charset="0"/>
              </a:rPr>
              <a:t>decided about you personally — and all of it can be decided differently.</a:t>
            </a:r>
            <a:endParaRPr lang="en-US" sz="2500" b="1" spc="60" dirty="0">
              <a:solidFill>
                <a:srgbClr val="000000"/>
              </a:solidFill>
              <a:latin typeface="Gordita" pitchFamily="50" charset="0"/>
              <a:ea typeface="Gordita Bold"/>
              <a:cs typeface="Gordita" pitchFamily="50" charset="0"/>
              <a:sym typeface="Gordita Bold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F0F5C74D-9B5E-ED0B-58F1-E84EC98241DF}"/>
              </a:ext>
            </a:extLst>
          </p:cNvPr>
          <p:cNvSpPr txBox="1"/>
          <p:nvPr/>
        </p:nvSpPr>
        <p:spPr>
          <a:xfrm>
            <a:off x="17661026" y="9486900"/>
            <a:ext cx="47136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60" dirty="0">
                <a:solidFill>
                  <a:srgbClr val="157CB1"/>
                </a:solidFill>
                <a:latin typeface="Gordita"/>
                <a:ea typeface="Gordita"/>
                <a:cs typeface="Gordita"/>
                <a:sym typeface="Gordita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27543904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14350" cy="10287000"/>
            <a:chOff x="0" y="0"/>
            <a:chExt cx="135467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5467" cy="2709333"/>
            </a:xfrm>
            <a:custGeom>
              <a:avLst/>
              <a:gdLst/>
              <a:ahLst/>
              <a:cxnLst/>
              <a:rect l="l" t="t" r="r" b="b"/>
              <a:pathLst>
                <a:path w="135467" h="2709333">
                  <a:moveTo>
                    <a:pt x="0" y="0"/>
                  </a:moveTo>
                  <a:lnTo>
                    <a:pt x="135467" y="0"/>
                  </a:lnTo>
                  <a:lnTo>
                    <a:pt x="1354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354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661026" y="9486900"/>
            <a:ext cx="471368" cy="496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60" dirty="0">
                <a:solidFill>
                  <a:srgbClr val="157CB1"/>
                </a:solidFill>
                <a:latin typeface="Gordita"/>
                <a:ea typeface="Gordita"/>
                <a:cs typeface="Gordita"/>
                <a:sym typeface="Gordita"/>
              </a:rPr>
              <a:t>11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039717"/>
            <a:ext cx="16187103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99"/>
              </a:lnSpc>
            </a:pPr>
            <a:r>
              <a:rPr lang="en-US" sz="2499" b="1" spc="-49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ALL AT ONCE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90600" y="1850718"/>
            <a:ext cx="16207545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90"/>
              </a:lnSpc>
            </a:pPr>
            <a:r>
              <a:rPr lang="en-GB" sz="6900" b="1" spc="-138" dirty="0">
                <a:solidFill>
                  <a:srgbClr val="F38221"/>
                </a:solidFill>
                <a:latin typeface="Gordita Bold"/>
                <a:ea typeface="Gordita Bold"/>
                <a:cs typeface="Gordita Bold"/>
                <a:sym typeface="Gordita Bold"/>
              </a:rPr>
              <a:t>Nobody </a:t>
            </a:r>
            <a:r>
              <a:rPr lang="en-GB" sz="69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is only one thing.</a:t>
            </a:r>
            <a:endParaRPr lang="en-US" sz="6900" b="1" spc="-138" dirty="0">
              <a:solidFill>
                <a:srgbClr val="157CB1"/>
              </a:solidFill>
              <a:latin typeface="Gordita Bold"/>
              <a:ea typeface="Gordita Bold"/>
              <a:cs typeface="Gordita Bold"/>
              <a:sym typeface="Gordita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66800" y="4870345"/>
            <a:ext cx="10151291" cy="10351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GB" sz="3000" spc="60" dirty="0">
                <a:solidFill>
                  <a:srgbClr val="000000"/>
                </a:solidFill>
                <a:latin typeface="Gordita"/>
                <a:ea typeface="Gordita"/>
                <a:cs typeface="Gordita"/>
                <a:sym typeface="Gordita"/>
              </a:rPr>
              <a:t>Race, gender, disability, age, money and where you were born run through all five layers at once. </a:t>
            </a:r>
          </a:p>
        </p:txBody>
      </p:sp>
      <p:grpSp>
        <p:nvGrpSpPr>
          <p:cNvPr id="11" name="Group 11"/>
          <p:cNvGrpSpPr/>
          <p:nvPr/>
        </p:nvGrpSpPr>
        <p:grpSpPr>
          <a:xfrm rot="-10800000">
            <a:off x="13611146" y="6546458"/>
            <a:ext cx="3655650" cy="1814027"/>
            <a:chOff x="0" y="0"/>
            <a:chExt cx="4874200" cy="2418703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2365384" cy="2418703"/>
              <a:chOff x="0" y="0"/>
              <a:chExt cx="794882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64049" tIns="64049" rIns="64049" bIns="64049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2508816" y="0"/>
              <a:ext cx="2365384" cy="2418703"/>
              <a:chOff x="0" y="0"/>
              <a:chExt cx="794882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64049" tIns="64049" rIns="64049" bIns="64049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182692" y="0"/>
              <a:ext cx="2532303" cy="2418703"/>
              <a:chOff x="0" y="0"/>
              <a:chExt cx="559389" cy="53429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64049" tIns="64049" rIns="64049" bIns="64049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21" name="Group 21"/>
          <p:cNvGrpSpPr/>
          <p:nvPr/>
        </p:nvGrpSpPr>
        <p:grpSpPr>
          <a:xfrm rot="-5400000">
            <a:off x="14546508" y="7444273"/>
            <a:ext cx="1814027" cy="1814027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 rot="5400000">
            <a:off x="11715272" y="5332271"/>
            <a:ext cx="1414744" cy="2851009"/>
            <a:chOff x="0" y="0"/>
            <a:chExt cx="1886325" cy="3801345"/>
          </a:xfrm>
        </p:grpSpPr>
        <p:grpSp>
          <p:nvGrpSpPr>
            <p:cNvPr id="25" name="Group 25"/>
            <p:cNvGrpSpPr/>
            <p:nvPr/>
          </p:nvGrpSpPr>
          <p:grpSpPr>
            <a:xfrm rot="-5400000">
              <a:off x="20791" y="1935812"/>
              <a:ext cx="1844742" cy="1886325"/>
              <a:chOff x="0" y="0"/>
              <a:chExt cx="794882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 rot="-5400000">
              <a:off x="20791" y="-20791"/>
              <a:ext cx="1844742" cy="1886325"/>
              <a:chOff x="0" y="0"/>
              <a:chExt cx="794882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 rot="-5400000">
              <a:off x="-44298" y="948352"/>
              <a:ext cx="1974921" cy="1886325"/>
              <a:chOff x="0" y="0"/>
              <a:chExt cx="559389" cy="534294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34" name="Group 34"/>
          <p:cNvGrpSpPr/>
          <p:nvPr/>
        </p:nvGrpSpPr>
        <p:grpSpPr>
          <a:xfrm rot="-10800000">
            <a:off x="13016243" y="5408944"/>
            <a:ext cx="2607604" cy="1293960"/>
            <a:chOff x="0" y="0"/>
            <a:chExt cx="3476806" cy="1725280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0"/>
              <a:ext cx="1687247" cy="1725280"/>
              <a:chOff x="0" y="0"/>
              <a:chExt cx="794882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74520" y="0"/>
                <a:ext cx="645842" cy="736600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1789559" y="0"/>
              <a:ext cx="1687247" cy="1725280"/>
              <a:chOff x="0" y="0"/>
              <a:chExt cx="794882" cy="8128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74520" y="0"/>
                <a:ext cx="645842" cy="736600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843624" y="0"/>
              <a:ext cx="1806312" cy="1725280"/>
              <a:chOff x="0" y="0"/>
              <a:chExt cx="559389" cy="534294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76200"/>
                <a:ext cx="559389" cy="610494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</p:grpSp>
      <p:grpSp>
        <p:nvGrpSpPr>
          <p:cNvPr id="44" name="Group 44"/>
          <p:cNvGrpSpPr/>
          <p:nvPr/>
        </p:nvGrpSpPr>
        <p:grpSpPr>
          <a:xfrm rot="-5400000">
            <a:off x="13683445" y="6049362"/>
            <a:ext cx="1293960" cy="1293960"/>
            <a:chOff x="0" y="0"/>
            <a:chExt cx="812800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53535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5687" tIns="45687" rIns="45687" bIns="45687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 rot="5400000">
            <a:off x="11702384" y="6779298"/>
            <a:ext cx="1414744" cy="1414744"/>
            <a:chOff x="0" y="0"/>
            <a:chExt cx="812800" cy="8128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B75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 rot="-5400000">
            <a:off x="12835006" y="8407644"/>
            <a:ext cx="564243" cy="1137070"/>
            <a:chOff x="0" y="0"/>
            <a:chExt cx="752324" cy="1516093"/>
          </a:xfrm>
        </p:grpSpPr>
        <p:grpSp>
          <p:nvGrpSpPr>
            <p:cNvPr id="51" name="Group 51"/>
            <p:cNvGrpSpPr/>
            <p:nvPr/>
          </p:nvGrpSpPr>
          <p:grpSpPr>
            <a:xfrm rot="-5400000">
              <a:off x="8292" y="772061"/>
              <a:ext cx="735740" cy="752324"/>
              <a:chOff x="0" y="0"/>
              <a:chExt cx="794882" cy="81280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 rot="-5400000">
              <a:off x="8292" y="-8292"/>
              <a:ext cx="735740" cy="752324"/>
              <a:chOff x="0" y="0"/>
              <a:chExt cx="794882" cy="81280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57" name="Group 57"/>
            <p:cNvGrpSpPr/>
            <p:nvPr/>
          </p:nvGrpSpPr>
          <p:grpSpPr>
            <a:xfrm rot="-5400000">
              <a:off x="-17667" y="378232"/>
              <a:ext cx="787659" cy="752324"/>
              <a:chOff x="0" y="0"/>
              <a:chExt cx="559389" cy="534294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60" name="Group 60"/>
          <p:cNvGrpSpPr/>
          <p:nvPr/>
        </p:nvGrpSpPr>
        <p:grpSpPr>
          <a:xfrm rot="-5400000">
            <a:off x="12839063" y="8403352"/>
            <a:ext cx="564243" cy="564243"/>
            <a:chOff x="0" y="0"/>
            <a:chExt cx="812800" cy="8128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B75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sp>
        <p:nvSpPr>
          <p:cNvPr id="68" name="Oval 67">
            <a:extLst>
              <a:ext uri="{FF2B5EF4-FFF2-40B4-BE49-F238E27FC236}">
                <a16:creationId xmlns:a16="http://schemas.microsoft.com/office/drawing/2014/main" id="{2ABD1F33-99E9-C6D2-B406-B6F85949F090}"/>
              </a:ext>
            </a:extLst>
          </p:cNvPr>
          <p:cNvSpPr/>
          <p:nvPr/>
        </p:nvSpPr>
        <p:spPr>
          <a:xfrm>
            <a:off x="16244299" y="713330"/>
            <a:ext cx="848770" cy="848770"/>
          </a:xfrm>
          <a:prstGeom prst="ellipse">
            <a:avLst/>
          </a:prstGeom>
          <a:solidFill>
            <a:srgbClr val="ECB751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6CD4C9AD-4700-BBF3-C305-F7B953A61222}"/>
              </a:ext>
            </a:extLst>
          </p:cNvPr>
          <p:cNvSpPr/>
          <p:nvPr/>
        </p:nvSpPr>
        <p:spPr>
          <a:xfrm>
            <a:off x="10042256" y="-1735590"/>
            <a:ext cx="1960077" cy="1960077"/>
          </a:xfrm>
          <a:prstGeom prst="ellipse">
            <a:avLst/>
          </a:prstGeom>
          <a:solidFill>
            <a:srgbClr val="105F86">
              <a:alpha val="6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000E51E-8C44-FC32-0909-1651217EED95}"/>
              </a:ext>
            </a:extLst>
          </p:cNvPr>
          <p:cNvSpPr/>
          <p:nvPr/>
        </p:nvSpPr>
        <p:spPr>
          <a:xfrm>
            <a:off x="7543800" y="-1573933"/>
            <a:ext cx="2145433" cy="2145433"/>
          </a:xfrm>
          <a:prstGeom prst="ellipse">
            <a:avLst/>
          </a:prstGeom>
          <a:solidFill>
            <a:srgbClr val="ECB751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A8ADE1C7-4212-8048-D8D0-4BB33601DED5}"/>
              </a:ext>
            </a:extLst>
          </p:cNvPr>
          <p:cNvSpPr/>
          <p:nvPr/>
        </p:nvSpPr>
        <p:spPr>
          <a:xfrm>
            <a:off x="14012861" y="-2184533"/>
            <a:ext cx="2756033" cy="2756033"/>
          </a:xfrm>
          <a:prstGeom prst="ellipse">
            <a:avLst/>
          </a:prstGeom>
          <a:solidFill>
            <a:srgbClr val="157CB1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181E5D9-67D6-2C86-5CE9-9ACBEA9F4B02}"/>
              </a:ext>
            </a:extLst>
          </p:cNvPr>
          <p:cNvSpPr/>
          <p:nvPr/>
        </p:nvSpPr>
        <p:spPr>
          <a:xfrm>
            <a:off x="17313793" y="-382783"/>
            <a:ext cx="3053936" cy="3053936"/>
          </a:xfrm>
          <a:prstGeom prst="ellipse">
            <a:avLst/>
          </a:prstGeom>
          <a:solidFill>
            <a:srgbClr val="353535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D40B250-4C33-6741-D3E4-D7C7DE3D2DBF}"/>
              </a:ext>
            </a:extLst>
          </p:cNvPr>
          <p:cNvSpPr/>
          <p:nvPr/>
        </p:nvSpPr>
        <p:spPr>
          <a:xfrm>
            <a:off x="17740242" y="5512891"/>
            <a:ext cx="1742718" cy="1742718"/>
          </a:xfrm>
          <a:prstGeom prst="ellipse">
            <a:avLst/>
          </a:prstGeom>
          <a:solidFill>
            <a:srgbClr val="F3822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B6D4CA5D-4232-92AE-3FC0-7AF8B42A06B3}"/>
              </a:ext>
            </a:extLst>
          </p:cNvPr>
          <p:cNvSpPr/>
          <p:nvPr/>
        </p:nvSpPr>
        <p:spPr>
          <a:xfrm>
            <a:off x="18040353" y="7639053"/>
            <a:ext cx="1085847" cy="1085847"/>
          </a:xfrm>
          <a:prstGeom prst="ellipse">
            <a:avLst/>
          </a:prstGeom>
          <a:solidFill>
            <a:srgbClr val="157CB1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E8DE9D28-87B5-595D-18F4-D0BD3833BCA4}"/>
              </a:ext>
            </a:extLst>
          </p:cNvPr>
          <p:cNvSpPr/>
          <p:nvPr/>
        </p:nvSpPr>
        <p:spPr>
          <a:xfrm>
            <a:off x="14782800" y="1120012"/>
            <a:ext cx="1127888" cy="1127888"/>
          </a:xfrm>
          <a:prstGeom prst="ellipse">
            <a:avLst/>
          </a:prstGeom>
          <a:solidFill>
            <a:srgbClr val="F382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4" name="TextBox 10">
            <a:extLst>
              <a:ext uri="{FF2B5EF4-FFF2-40B4-BE49-F238E27FC236}">
                <a16:creationId xmlns:a16="http://schemas.microsoft.com/office/drawing/2014/main" id="{F693CCB3-C28C-BA91-EB9E-CE670B02C99A}"/>
              </a:ext>
            </a:extLst>
          </p:cNvPr>
          <p:cNvSpPr txBox="1"/>
          <p:nvPr/>
        </p:nvSpPr>
        <p:spPr>
          <a:xfrm>
            <a:off x="1076420" y="3343713"/>
            <a:ext cx="16237373" cy="10351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ZA" sz="3000" b="1" dirty="0">
                <a:latin typeface="Gordita Bold" panose="020B0604020202020204" charset="0"/>
                <a:cs typeface="Gordita Bold" panose="020B0604020202020204" charset="0"/>
              </a:rPr>
              <a:t>A person can be older, disabled and Black at the same time.</a:t>
            </a:r>
          </a:p>
          <a:p>
            <a:pPr>
              <a:lnSpc>
                <a:spcPts val="4200"/>
              </a:lnSpc>
            </a:pPr>
            <a:r>
              <a:rPr lang="en-ZA" sz="3000" b="1" dirty="0">
                <a:latin typeface="Gordita Bold" panose="020B0604020202020204" charset="0"/>
                <a:cs typeface="Gordita Bold" panose="020B0604020202020204" charset="0"/>
              </a:rPr>
              <a:t>Someone can be trans and living in a larger body.</a:t>
            </a:r>
            <a:endParaRPr lang="en-US" sz="3000" spc="60" dirty="0">
              <a:solidFill>
                <a:srgbClr val="000000"/>
              </a:solidFill>
              <a:latin typeface="Gordita Bold" panose="020B0604020202020204" charset="0"/>
              <a:ea typeface="Gordita"/>
              <a:cs typeface="Gordita Bold" panose="020B0604020202020204" charset="0"/>
              <a:sym typeface="Gordita"/>
            </a:endParaRPr>
          </a:p>
        </p:txBody>
      </p:sp>
      <p:sp>
        <p:nvSpPr>
          <p:cNvPr id="65" name="TextBox 10">
            <a:extLst>
              <a:ext uri="{FF2B5EF4-FFF2-40B4-BE49-F238E27FC236}">
                <a16:creationId xmlns:a16="http://schemas.microsoft.com/office/drawing/2014/main" id="{58910D2C-BDE3-AA06-29F9-788082DB1701}"/>
              </a:ext>
            </a:extLst>
          </p:cNvPr>
          <p:cNvSpPr txBox="1"/>
          <p:nvPr/>
        </p:nvSpPr>
        <p:spPr>
          <a:xfrm>
            <a:off x="1075111" y="8263382"/>
            <a:ext cx="10151291" cy="10351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GB" sz="3000" spc="60" dirty="0">
                <a:solidFill>
                  <a:srgbClr val="000000"/>
                </a:solidFill>
                <a:latin typeface="Gordita"/>
                <a:ea typeface="Gordita"/>
                <a:cs typeface="Gordita"/>
                <a:sym typeface="Gordita"/>
              </a:rPr>
              <a:t>It produces something different again, and</a:t>
            </a:r>
          </a:p>
          <a:p>
            <a:pPr algn="l">
              <a:lnSpc>
                <a:spcPts val="4200"/>
              </a:lnSpc>
            </a:pPr>
            <a:r>
              <a:rPr lang="en-GB" sz="3000" spc="60" dirty="0">
                <a:solidFill>
                  <a:srgbClr val="000000"/>
                </a:solidFill>
                <a:latin typeface="Gordita"/>
                <a:ea typeface="Gordita"/>
                <a:cs typeface="Gordita"/>
                <a:sym typeface="Gordita"/>
              </a:rPr>
              <a:t>often something nobody has planned for.</a:t>
            </a:r>
            <a:endParaRPr lang="en-US" sz="3000" spc="60" dirty="0">
              <a:solidFill>
                <a:srgbClr val="000000"/>
              </a:solidFill>
              <a:latin typeface="Gordita"/>
              <a:ea typeface="Gordita"/>
              <a:cs typeface="Gordita"/>
              <a:sym typeface="Gordita"/>
            </a:endParaRPr>
          </a:p>
        </p:txBody>
      </p:sp>
      <p:sp>
        <p:nvSpPr>
          <p:cNvPr id="66" name="TextBox 10">
            <a:extLst>
              <a:ext uri="{FF2B5EF4-FFF2-40B4-BE49-F238E27FC236}">
                <a16:creationId xmlns:a16="http://schemas.microsoft.com/office/drawing/2014/main" id="{723285AA-52AC-DE81-0574-5E1EB20F899B}"/>
              </a:ext>
            </a:extLst>
          </p:cNvPr>
          <p:cNvSpPr txBox="1"/>
          <p:nvPr/>
        </p:nvSpPr>
        <p:spPr>
          <a:xfrm>
            <a:off x="1064180" y="6312936"/>
            <a:ext cx="8654441" cy="15737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GB" sz="3000" spc="60" dirty="0">
                <a:solidFill>
                  <a:srgbClr val="000000"/>
                </a:solidFill>
                <a:latin typeface="Gordita"/>
                <a:ea typeface="Gordita"/>
                <a:cs typeface="Gordita"/>
                <a:sym typeface="Gordita"/>
              </a:rPr>
              <a:t>And they don't add up neatly — being disabled and being a woman is not two separate problems side by side.</a:t>
            </a:r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14350" cy="10287000"/>
            <a:chOff x="0" y="0"/>
            <a:chExt cx="135467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5467" cy="2709333"/>
            </a:xfrm>
            <a:custGeom>
              <a:avLst/>
              <a:gdLst/>
              <a:ahLst/>
              <a:cxnLst/>
              <a:rect l="l" t="t" r="r" b="b"/>
              <a:pathLst>
                <a:path w="135467" h="2709333">
                  <a:moveTo>
                    <a:pt x="0" y="0"/>
                  </a:moveTo>
                  <a:lnTo>
                    <a:pt x="135467" y="0"/>
                  </a:lnTo>
                  <a:lnTo>
                    <a:pt x="1354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354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1039717"/>
            <a:ext cx="16230600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99"/>
              </a:lnSpc>
            </a:pPr>
            <a:r>
              <a:rPr lang="en-US" sz="2499" b="1" spc="-49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WHY THIS HAPPENS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2848" y="1850718"/>
            <a:ext cx="16198352" cy="29070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90"/>
              </a:lnSpc>
            </a:pPr>
            <a:r>
              <a:rPr lang="en-GB" sz="69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When care doesn't reach someone,</a:t>
            </a:r>
          </a:p>
          <a:p>
            <a:pPr algn="l">
              <a:lnSpc>
                <a:spcPts val="7590"/>
              </a:lnSpc>
            </a:pPr>
            <a:r>
              <a:rPr lang="en-GB" sz="69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it is usually the system, not the person in front of them.</a:t>
            </a:r>
            <a:endParaRPr lang="en-US" sz="6900" b="1" spc="-138" dirty="0">
              <a:solidFill>
                <a:srgbClr val="F38221"/>
              </a:solidFill>
              <a:latin typeface="Gordita Bold"/>
              <a:ea typeface="Gordita Bold"/>
              <a:cs typeface="Gordita Bold"/>
              <a:sym typeface="Gordita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66800" y="5235718"/>
            <a:ext cx="9359575" cy="2650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GB" sz="3000" spc="60" dirty="0">
                <a:solidFill>
                  <a:srgbClr val="000000"/>
                </a:solidFill>
                <a:latin typeface="Gordita"/>
                <a:ea typeface="Gordita"/>
                <a:cs typeface="Gordita"/>
                <a:sym typeface="Gordita"/>
              </a:rPr>
              <a:t>Most doctors, nurses and teachers want to do this well. What stops them is what a training course left out, what a form doesn't ask, how short an appointment is, and whether anyone ever told them it was their job to raise the subject.</a:t>
            </a:r>
            <a:endParaRPr lang="en-US" sz="3000" spc="60" dirty="0">
              <a:solidFill>
                <a:srgbClr val="000000"/>
              </a:solidFill>
              <a:latin typeface="Gordita"/>
              <a:ea typeface="Gordita"/>
              <a:cs typeface="Gordita"/>
              <a:sym typeface="Gordita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66800" y="8191500"/>
            <a:ext cx="10368470" cy="1047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GB" sz="3000" b="1" i="1" spc="60" dirty="0">
                <a:solidFill>
                  <a:srgbClr val="353535"/>
                </a:solidFill>
                <a:latin typeface="Gordita Bold Italics"/>
                <a:ea typeface="Gordita Bold Italics"/>
                <a:cs typeface="Gordita Bold Italics"/>
                <a:sym typeface="Gordita Bold Italics"/>
              </a:rPr>
              <a:t>That is good news. People are hard to change. Curricula, forms and appointment times are not.</a:t>
            </a:r>
            <a:endParaRPr lang="en-US" sz="3000" b="1" i="1" spc="60" dirty="0">
              <a:solidFill>
                <a:srgbClr val="353535"/>
              </a:solidFill>
              <a:latin typeface="Gordita Bold Italics"/>
              <a:ea typeface="Gordita Bold Italics"/>
              <a:cs typeface="Gordita Bold Italics"/>
              <a:sym typeface="Gordita Bold Italics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1218674" y="5423137"/>
            <a:ext cx="2814774" cy="1396763"/>
            <a:chOff x="0" y="0"/>
            <a:chExt cx="3877664" cy="1924196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881778" cy="1924196"/>
              <a:chOff x="0" y="0"/>
              <a:chExt cx="794882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64049" tIns="64049" rIns="64049" bIns="64049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995886" y="0"/>
              <a:ext cx="1881778" cy="1924196"/>
              <a:chOff x="0" y="0"/>
              <a:chExt cx="794882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64049" tIns="64049" rIns="64049" bIns="64049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940889" y="0"/>
              <a:ext cx="2014571" cy="1924196"/>
              <a:chOff x="0" y="0"/>
              <a:chExt cx="559389" cy="53429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64049" tIns="64049" rIns="64049" bIns="64049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21" name="Group 21"/>
          <p:cNvGrpSpPr/>
          <p:nvPr/>
        </p:nvGrpSpPr>
        <p:grpSpPr>
          <a:xfrm rot="5400000">
            <a:off x="11892557" y="4889737"/>
            <a:ext cx="1396763" cy="1396763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 rot="-10800000">
            <a:off x="15676985" y="3280388"/>
            <a:ext cx="1416084" cy="2853711"/>
            <a:chOff x="0" y="0"/>
            <a:chExt cx="2109754" cy="4251602"/>
          </a:xfrm>
        </p:grpSpPr>
        <p:grpSp>
          <p:nvGrpSpPr>
            <p:cNvPr id="25" name="Group 25"/>
            <p:cNvGrpSpPr/>
            <p:nvPr/>
          </p:nvGrpSpPr>
          <p:grpSpPr>
            <a:xfrm rot="-5400000">
              <a:off x="23254" y="2165103"/>
              <a:ext cx="2063246" cy="2109754"/>
              <a:chOff x="0" y="0"/>
              <a:chExt cx="794882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 rot="-5400000">
              <a:off x="23254" y="-23254"/>
              <a:ext cx="2063246" cy="2109754"/>
              <a:chOff x="0" y="0"/>
              <a:chExt cx="794882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 rot="-5400000">
              <a:off x="-49545" y="1060681"/>
              <a:ext cx="2208844" cy="2109754"/>
              <a:chOff x="0" y="0"/>
              <a:chExt cx="559389" cy="534294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34" name="Group 34"/>
          <p:cNvGrpSpPr/>
          <p:nvPr/>
        </p:nvGrpSpPr>
        <p:grpSpPr>
          <a:xfrm rot="-10800000">
            <a:off x="12370152" y="1001617"/>
            <a:ext cx="1009541" cy="500960"/>
            <a:chOff x="0" y="0"/>
            <a:chExt cx="2349913" cy="1166087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0"/>
              <a:ext cx="1140381" cy="1166087"/>
              <a:chOff x="0" y="0"/>
              <a:chExt cx="794882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74520" y="0"/>
                <a:ext cx="645842" cy="736600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1209532" y="0"/>
              <a:ext cx="1140381" cy="1166087"/>
              <a:chOff x="0" y="0"/>
              <a:chExt cx="794882" cy="8128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74520" y="0"/>
                <a:ext cx="645842" cy="736600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570191" y="0"/>
              <a:ext cx="1220855" cy="1166087"/>
              <a:chOff x="0" y="0"/>
              <a:chExt cx="559389" cy="534294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76200"/>
                <a:ext cx="559389" cy="610494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</p:grpSp>
      <p:grpSp>
        <p:nvGrpSpPr>
          <p:cNvPr id="44" name="Group 44"/>
          <p:cNvGrpSpPr/>
          <p:nvPr/>
        </p:nvGrpSpPr>
        <p:grpSpPr>
          <a:xfrm rot="-5400000">
            <a:off x="12605440" y="1181100"/>
            <a:ext cx="500960" cy="500960"/>
            <a:chOff x="0" y="0"/>
            <a:chExt cx="812800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53535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5687" tIns="45687" rIns="45687" bIns="45687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 rot="-10800000">
            <a:off x="15043116" y="4000500"/>
            <a:ext cx="1416084" cy="1416084"/>
            <a:chOff x="0" y="0"/>
            <a:chExt cx="812800" cy="8128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B75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 rot="-5400000">
            <a:off x="13110353" y="7118554"/>
            <a:ext cx="2625650" cy="5291243"/>
            <a:chOff x="0" y="0"/>
            <a:chExt cx="3500866" cy="7054990"/>
          </a:xfrm>
        </p:grpSpPr>
        <p:grpSp>
          <p:nvGrpSpPr>
            <p:cNvPr id="51" name="Group 51"/>
            <p:cNvGrpSpPr/>
            <p:nvPr/>
          </p:nvGrpSpPr>
          <p:grpSpPr>
            <a:xfrm rot="-5400000">
              <a:off x="38587" y="3592711"/>
              <a:ext cx="3423692" cy="3500866"/>
              <a:chOff x="0" y="0"/>
              <a:chExt cx="794882" cy="81280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 rot="-5400000">
              <a:off x="38587" y="-38587"/>
              <a:ext cx="3423692" cy="3500866"/>
              <a:chOff x="0" y="0"/>
              <a:chExt cx="794882" cy="81280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57" name="Group 57"/>
            <p:cNvGrpSpPr/>
            <p:nvPr/>
          </p:nvGrpSpPr>
          <p:grpSpPr>
            <a:xfrm rot="-5400000">
              <a:off x="-82214" y="1760064"/>
              <a:ext cx="3665294" cy="3500866"/>
              <a:chOff x="0" y="0"/>
              <a:chExt cx="559389" cy="534294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60" name="Group 60"/>
          <p:cNvGrpSpPr/>
          <p:nvPr/>
        </p:nvGrpSpPr>
        <p:grpSpPr>
          <a:xfrm rot="-5400000">
            <a:off x="13129234" y="7098583"/>
            <a:ext cx="2625650" cy="2625650"/>
            <a:chOff x="0" y="0"/>
            <a:chExt cx="812800" cy="8128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B75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sp>
        <p:nvSpPr>
          <p:cNvPr id="68" name="Oval 67">
            <a:extLst>
              <a:ext uri="{FF2B5EF4-FFF2-40B4-BE49-F238E27FC236}">
                <a16:creationId xmlns:a16="http://schemas.microsoft.com/office/drawing/2014/main" id="{E8026D57-8EA6-5B5A-481D-96876CFE57E4}"/>
              </a:ext>
            </a:extLst>
          </p:cNvPr>
          <p:cNvSpPr/>
          <p:nvPr/>
        </p:nvSpPr>
        <p:spPr>
          <a:xfrm>
            <a:off x="16244299" y="713330"/>
            <a:ext cx="848770" cy="848770"/>
          </a:xfrm>
          <a:prstGeom prst="ellipse">
            <a:avLst/>
          </a:prstGeom>
          <a:solidFill>
            <a:srgbClr val="ECB751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A6A8491A-FA6A-6383-871E-B6ADA7161B6B}"/>
              </a:ext>
            </a:extLst>
          </p:cNvPr>
          <p:cNvSpPr/>
          <p:nvPr/>
        </p:nvSpPr>
        <p:spPr>
          <a:xfrm>
            <a:off x="10042256" y="-1735590"/>
            <a:ext cx="1960077" cy="1960077"/>
          </a:xfrm>
          <a:prstGeom prst="ellipse">
            <a:avLst/>
          </a:prstGeom>
          <a:solidFill>
            <a:srgbClr val="105F86">
              <a:alpha val="6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ABF82996-6220-205D-2E64-D2FDE3E09504}"/>
              </a:ext>
            </a:extLst>
          </p:cNvPr>
          <p:cNvSpPr/>
          <p:nvPr/>
        </p:nvSpPr>
        <p:spPr>
          <a:xfrm>
            <a:off x="7543800" y="-1573933"/>
            <a:ext cx="2145433" cy="2145433"/>
          </a:xfrm>
          <a:prstGeom prst="ellipse">
            <a:avLst/>
          </a:prstGeom>
          <a:solidFill>
            <a:srgbClr val="ECB751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073E4ECA-9A67-62D0-2382-58DAAF97903A}"/>
              </a:ext>
            </a:extLst>
          </p:cNvPr>
          <p:cNvSpPr/>
          <p:nvPr/>
        </p:nvSpPr>
        <p:spPr>
          <a:xfrm>
            <a:off x="14012861" y="-2184533"/>
            <a:ext cx="2756033" cy="2756033"/>
          </a:xfrm>
          <a:prstGeom prst="ellipse">
            <a:avLst/>
          </a:prstGeom>
          <a:solidFill>
            <a:srgbClr val="157CB1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05675D0C-7A08-AFFC-BFF3-0770B8191CB7}"/>
              </a:ext>
            </a:extLst>
          </p:cNvPr>
          <p:cNvSpPr/>
          <p:nvPr/>
        </p:nvSpPr>
        <p:spPr>
          <a:xfrm>
            <a:off x="17313793" y="-382783"/>
            <a:ext cx="3053936" cy="3053936"/>
          </a:xfrm>
          <a:prstGeom prst="ellipse">
            <a:avLst/>
          </a:prstGeom>
          <a:solidFill>
            <a:srgbClr val="353535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FBA5BDCE-3608-34D0-6407-CD4354BEAF2A}"/>
              </a:ext>
            </a:extLst>
          </p:cNvPr>
          <p:cNvSpPr/>
          <p:nvPr/>
        </p:nvSpPr>
        <p:spPr>
          <a:xfrm>
            <a:off x="17740242" y="5512891"/>
            <a:ext cx="1742718" cy="1742718"/>
          </a:xfrm>
          <a:prstGeom prst="ellipse">
            <a:avLst/>
          </a:prstGeom>
          <a:solidFill>
            <a:srgbClr val="F3822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65D705B0-2F69-C062-3BBC-A1A0EBA887DD}"/>
              </a:ext>
            </a:extLst>
          </p:cNvPr>
          <p:cNvSpPr/>
          <p:nvPr/>
        </p:nvSpPr>
        <p:spPr>
          <a:xfrm>
            <a:off x="18040353" y="7639053"/>
            <a:ext cx="1085847" cy="1085847"/>
          </a:xfrm>
          <a:prstGeom prst="ellipse">
            <a:avLst/>
          </a:prstGeom>
          <a:solidFill>
            <a:srgbClr val="157CB1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C4A57D19-191C-76DA-7F09-9A71113F8310}"/>
              </a:ext>
            </a:extLst>
          </p:cNvPr>
          <p:cNvSpPr/>
          <p:nvPr/>
        </p:nvSpPr>
        <p:spPr>
          <a:xfrm>
            <a:off x="14782800" y="1120012"/>
            <a:ext cx="500960" cy="500960"/>
          </a:xfrm>
          <a:prstGeom prst="ellipse">
            <a:avLst/>
          </a:prstGeom>
          <a:solidFill>
            <a:srgbClr val="F382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3" name="TextBox 3">
            <a:extLst>
              <a:ext uri="{FF2B5EF4-FFF2-40B4-BE49-F238E27FC236}">
                <a16:creationId xmlns:a16="http://schemas.microsoft.com/office/drawing/2014/main" id="{8AF11C63-85A7-7FA4-4DCB-08B05FACB4EE}"/>
              </a:ext>
            </a:extLst>
          </p:cNvPr>
          <p:cNvSpPr txBox="1"/>
          <p:nvPr/>
        </p:nvSpPr>
        <p:spPr>
          <a:xfrm>
            <a:off x="17661026" y="9486900"/>
            <a:ext cx="424101" cy="496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60" dirty="0">
                <a:solidFill>
                  <a:srgbClr val="157CB1"/>
                </a:solidFill>
                <a:latin typeface="Gordita"/>
                <a:ea typeface="Gordita"/>
                <a:cs typeface="Gordita"/>
                <a:sym typeface="Gordita"/>
              </a:rPr>
              <a:t>12</a:t>
            </a:r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7661026" y="9486900"/>
            <a:ext cx="424101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60" dirty="0">
                <a:solidFill>
                  <a:srgbClr val="157CB1"/>
                </a:solidFill>
                <a:latin typeface="Gordita"/>
                <a:ea typeface="Gordita"/>
                <a:cs typeface="Gordita"/>
                <a:sym typeface="Gordita"/>
              </a:rPr>
              <a:t>13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514350" cy="10287000"/>
            <a:chOff x="0" y="0"/>
            <a:chExt cx="135467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5467" cy="2709333"/>
            </a:xfrm>
            <a:custGeom>
              <a:avLst/>
              <a:gdLst/>
              <a:ahLst/>
              <a:cxnLst/>
              <a:rect l="l" t="t" r="r" b="b"/>
              <a:pathLst>
                <a:path w="135467" h="2709333">
                  <a:moveTo>
                    <a:pt x="0" y="0"/>
                  </a:moveTo>
                  <a:lnTo>
                    <a:pt x="135467" y="0"/>
                  </a:lnTo>
                  <a:lnTo>
                    <a:pt x="1354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354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14350" y="7728800"/>
            <a:ext cx="16750803" cy="1529500"/>
            <a:chOff x="0" y="0"/>
            <a:chExt cx="11337139" cy="92011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337139" cy="920114"/>
            </a:xfrm>
            <a:custGeom>
              <a:avLst/>
              <a:gdLst/>
              <a:ahLst/>
              <a:cxnLst/>
              <a:rect l="l" t="t" r="r" b="b"/>
              <a:pathLst>
                <a:path w="11337139" h="920114">
                  <a:moveTo>
                    <a:pt x="11337139" y="38208"/>
                  </a:moveTo>
                  <a:lnTo>
                    <a:pt x="11337139" y="881906"/>
                  </a:lnTo>
                  <a:cubicBezTo>
                    <a:pt x="11337139" y="892039"/>
                    <a:pt x="11333114" y="901758"/>
                    <a:pt x="11325948" y="908923"/>
                  </a:cubicBezTo>
                  <a:cubicBezTo>
                    <a:pt x="11318783" y="916089"/>
                    <a:pt x="11309065" y="920114"/>
                    <a:pt x="11298931" y="920114"/>
                  </a:cubicBezTo>
                  <a:lnTo>
                    <a:pt x="38208" y="920114"/>
                  </a:lnTo>
                  <a:cubicBezTo>
                    <a:pt x="28075" y="920114"/>
                    <a:pt x="18356" y="916089"/>
                    <a:pt x="11191" y="908923"/>
                  </a:cubicBezTo>
                  <a:cubicBezTo>
                    <a:pt x="4025" y="901758"/>
                    <a:pt x="0" y="892039"/>
                    <a:pt x="0" y="881906"/>
                  </a:cubicBezTo>
                  <a:lnTo>
                    <a:pt x="0" y="38208"/>
                  </a:lnTo>
                  <a:cubicBezTo>
                    <a:pt x="0" y="28075"/>
                    <a:pt x="4025" y="18356"/>
                    <a:pt x="11191" y="11191"/>
                  </a:cubicBezTo>
                  <a:cubicBezTo>
                    <a:pt x="18356" y="4025"/>
                    <a:pt x="28075" y="0"/>
                    <a:pt x="38208" y="0"/>
                  </a:cubicBezTo>
                  <a:lnTo>
                    <a:pt x="11298931" y="0"/>
                  </a:lnTo>
                  <a:cubicBezTo>
                    <a:pt x="11309065" y="0"/>
                    <a:pt x="11318783" y="4025"/>
                    <a:pt x="11325948" y="11191"/>
                  </a:cubicBezTo>
                  <a:cubicBezTo>
                    <a:pt x="11333114" y="18356"/>
                    <a:pt x="11337139" y="28075"/>
                    <a:pt x="11337139" y="38208"/>
                  </a:cubicBezTo>
                  <a:close/>
                </a:path>
              </a:pathLst>
            </a:custGeom>
            <a:solidFill>
              <a:srgbClr val="F38221">
                <a:alpha val="9804"/>
              </a:srgbClr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11337139" cy="9486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0" y="1039716"/>
            <a:ext cx="16187103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99"/>
              </a:lnSpc>
            </a:pPr>
            <a:r>
              <a:rPr lang="en-US" sz="2499" b="1" spc="-49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REFLECTION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90600" y="1850718"/>
            <a:ext cx="16200051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90"/>
              </a:lnSpc>
            </a:pPr>
            <a:r>
              <a:rPr lang="en-US" sz="69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Does your work reach</a:t>
            </a:r>
            <a:endParaRPr lang="en-US" sz="6900" b="1" spc="-138" dirty="0">
              <a:solidFill>
                <a:srgbClr val="F38221"/>
              </a:solidFill>
              <a:latin typeface="Gordita Bold"/>
              <a:ea typeface="Gordita Bold"/>
              <a:cs typeface="Gordita Bold"/>
              <a:sym typeface="Gordita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78320" y="5448300"/>
            <a:ext cx="8766134" cy="10351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GB" sz="3000" b="1" spc="60" dirty="0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And if not, where does it fall short, and what would it take to change that?</a:t>
            </a:r>
            <a:endParaRPr lang="en-US" sz="3000" b="1" spc="60" dirty="0">
              <a:solidFill>
                <a:srgbClr val="000000"/>
              </a:solidFill>
              <a:latin typeface="Gordita Bold"/>
              <a:ea typeface="Gordita Bold"/>
              <a:cs typeface="Gordita Bold"/>
              <a:sym typeface="Gordita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381213" y="7897603"/>
            <a:ext cx="15878087" cy="1153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b="1" spc="44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DISCUSSION PROMPT</a:t>
            </a:r>
          </a:p>
          <a:p>
            <a:pPr algn="l">
              <a:lnSpc>
                <a:spcPts val="3080"/>
              </a:lnSpc>
            </a:pPr>
            <a:r>
              <a:rPr lang="en-GB" sz="2200" spc="44" dirty="0">
                <a:solidFill>
                  <a:srgbClr val="353535"/>
                </a:solidFill>
                <a:latin typeface="Gordita"/>
                <a:ea typeface="Gordita"/>
                <a:cs typeface="Gordita"/>
                <a:sym typeface="Gordita"/>
              </a:rPr>
              <a:t>What is one thing, however small, you could change in your practice, your organization or</a:t>
            </a:r>
          </a:p>
          <a:p>
            <a:pPr algn="l">
              <a:lnSpc>
                <a:spcPts val="3080"/>
              </a:lnSpc>
            </a:pPr>
            <a:r>
              <a:rPr lang="en-GB" sz="2200" spc="44" dirty="0">
                <a:solidFill>
                  <a:srgbClr val="353535"/>
                </a:solidFill>
                <a:latin typeface="Gordita"/>
                <a:ea typeface="Gordita"/>
                <a:cs typeface="Gordita"/>
                <a:sym typeface="Gordita"/>
              </a:rPr>
              <a:t>your community to make sexual health reach someone it currently doesn't?</a:t>
            </a:r>
            <a:endParaRPr lang="en-US" sz="2200" spc="44" dirty="0">
              <a:solidFill>
                <a:srgbClr val="353535"/>
              </a:solidFill>
              <a:latin typeface="Gordita"/>
              <a:ea typeface="Gordita"/>
              <a:cs typeface="Gordita"/>
              <a:sym typeface="Gordita"/>
            </a:endParaRPr>
          </a:p>
        </p:txBody>
      </p:sp>
      <p:sp>
        <p:nvSpPr>
          <p:cNvPr id="14" name="AutoShape 14"/>
          <p:cNvSpPr/>
          <p:nvPr/>
        </p:nvSpPr>
        <p:spPr>
          <a:xfrm flipV="1">
            <a:off x="1143000" y="8052991"/>
            <a:ext cx="0" cy="881117"/>
          </a:xfrm>
          <a:prstGeom prst="line">
            <a:avLst/>
          </a:prstGeom>
          <a:ln w="85725" cap="flat">
            <a:solidFill>
              <a:srgbClr val="F382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grpSp>
        <p:nvGrpSpPr>
          <p:cNvPr id="15" name="Group 15"/>
          <p:cNvGrpSpPr/>
          <p:nvPr/>
        </p:nvGrpSpPr>
        <p:grpSpPr>
          <a:xfrm rot="-10800000">
            <a:off x="13038925" y="3409148"/>
            <a:ext cx="1544069" cy="766206"/>
            <a:chOff x="0" y="0"/>
            <a:chExt cx="2058758" cy="1021608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999088" cy="1021608"/>
              <a:chOff x="0" y="0"/>
              <a:chExt cx="794882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64049" tIns="64049" rIns="64049" bIns="64049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1059671" y="0"/>
              <a:ext cx="999088" cy="1021608"/>
              <a:chOff x="0" y="0"/>
              <a:chExt cx="794882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64049" tIns="64049" rIns="64049" bIns="64049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499544" y="0"/>
              <a:ext cx="1069591" cy="1021608"/>
              <a:chOff x="0" y="0"/>
              <a:chExt cx="559389" cy="534294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64049" tIns="64049" rIns="64049" bIns="64049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25" name="Group 25"/>
          <p:cNvGrpSpPr/>
          <p:nvPr/>
        </p:nvGrpSpPr>
        <p:grpSpPr>
          <a:xfrm rot="-5400000">
            <a:off x="13434002" y="3788366"/>
            <a:ext cx="766206" cy="766206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 rot="-5400000">
            <a:off x="14472804" y="5771083"/>
            <a:ext cx="894835" cy="1803284"/>
            <a:chOff x="0" y="0"/>
            <a:chExt cx="1193114" cy="2404378"/>
          </a:xfrm>
        </p:grpSpPr>
        <p:grpSp>
          <p:nvGrpSpPr>
            <p:cNvPr id="29" name="Group 29"/>
            <p:cNvGrpSpPr/>
            <p:nvPr/>
          </p:nvGrpSpPr>
          <p:grpSpPr>
            <a:xfrm rot="-5400000">
              <a:off x="13151" y="1224415"/>
              <a:ext cx="1166812" cy="1193114"/>
              <a:chOff x="0" y="0"/>
              <a:chExt cx="794882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 rot="-5400000">
              <a:off x="13151" y="-13151"/>
              <a:ext cx="1166812" cy="1193114"/>
              <a:chOff x="0" y="0"/>
              <a:chExt cx="794882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 rot="-5400000">
              <a:off x="-28019" y="599839"/>
              <a:ext cx="1249152" cy="1193114"/>
              <a:chOff x="0" y="0"/>
              <a:chExt cx="559389" cy="534294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38" name="Group 38"/>
          <p:cNvGrpSpPr/>
          <p:nvPr/>
        </p:nvGrpSpPr>
        <p:grpSpPr>
          <a:xfrm rot="-5400000">
            <a:off x="14851816" y="3811971"/>
            <a:ext cx="3225900" cy="1600774"/>
            <a:chOff x="0" y="0"/>
            <a:chExt cx="4301200" cy="2134365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2087314" cy="2134365"/>
              <a:chOff x="0" y="0"/>
              <a:chExt cx="794882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74520" y="0"/>
                <a:ext cx="645842" cy="736600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2213885" y="0"/>
              <a:ext cx="2087314" cy="2134365"/>
              <a:chOff x="0" y="0"/>
              <a:chExt cx="794882" cy="81280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74520" y="0"/>
                <a:ext cx="645842" cy="736600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1043657" y="0"/>
              <a:ext cx="2234611" cy="2134365"/>
              <a:chOff x="0" y="0"/>
              <a:chExt cx="559389" cy="534294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0" y="-76200"/>
                <a:ext cx="559389" cy="610494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</p:grpSp>
      <p:grpSp>
        <p:nvGrpSpPr>
          <p:cNvPr id="48" name="Group 48"/>
          <p:cNvGrpSpPr/>
          <p:nvPr/>
        </p:nvGrpSpPr>
        <p:grpSpPr>
          <a:xfrm>
            <a:off x="14872109" y="3824812"/>
            <a:ext cx="1600774" cy="1600774"/>
            <a:chOff x="0" y="0"/>
            <a:chExt cx="812800" cy="812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53535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5687" tIns="45687" rIns="45687" bIns="45687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 rot="-5400000">
            <a:off x="14480955" y="5764277"/>
            <a:ext cx="894835" cy="894835"/>
            <a:chOff x="0" y="0"/>
            <a:chExt cx="812800" cy="8128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B75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1068758" y="3732467"/>
            <a:ext cx="1681051" cy="3387676"/>
            <a:chOff x="0" y="0"/>
            <a:chExt cx="2241402" cy="4516901"/>
          </a:xfrm>
        </p:grpSpPr>
        <p:grpSp>
          <p:nvGrpSpPr>
            <p:cNvPr id="55" name="Group 55"/>
            <p:cNvGrpSpPr/>
            <p:nvPr/>
          </p:nvGrpSpPr>
          <p:grpSpPr>
            <a:xfrm rot="-5400000">
              <a:off x="24705" y="2300204"/>
              <a:ext cx="2191991" cy="2241402"/>
              <a:chOff x="0" y="0"/>
              <a:chExt cx="794882" cy="812800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7" name="TextBox 57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58" name="Group 58"/>
            <p:cNvGrpSpPr/>
            <p:nvPr/>
          </p:nvGrpSpPr>
          <p:grpSpPr>
            <a:xfrm rot="-5400000">
              <a:off x="24705" y="-24705"/>
              <a:ext cx="2191991" cy="2241402"/>
              <a:chOff x="0" y="0"/>
              <a:chExt cx="794882" cy="812800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0" name="TextBox 60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61" name="Group 61"/>
            <p:cNvGrpSpPr/>
            <p:nvPr/>
          </p:nvGrpSpPr>
          <p:grpSpPr>
            <a:xfrm rot="-5400000">
              <a:off x="-52637" y="1126867"/>
              <a:ext cx="2346675" cy="2241402"/>
              <a:chOff x="0" y="0"/>
              <a:chExt cx="559389" cy="534294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3" name="TextBox 63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64" name="Group 64"/>
          <p:cNvGrpSpPr/>
          <p:nvPr/>
        </p:nvGrpSpPr>
        <p:grpSpPr>
          <a:xfrm>
            <a:off x="11934857" y="4597868"/>
            <a:ext cx="1681051" cy="1681051"/>
            <a:chOff x="0" y="0"/>
            <a:chExt cx="812800" cy="812800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B75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sp>
        <p:nvSpPr>
          <p:cNvPr id="72" name="Oval 71">
            <a:extLst>
              <a:ext uri="{FF2B5EF4-FFF2-40B4-BE49-F238E27FC236}">
                <a16:creationId xmlns:a16="http://schemas.microsoft.com/office/drawing/2014/main" id="{2083E2B7-1378-480E-8044-E8340A8C3378}"/>
              </a:ext>
            </a:extLst>
          </p:cNvPr>
          <p:cNvSpPr/>
          <p:nvPr/>
        </p:nvSpPr>
        <p:spPr>
          <a:xfrm>
            <a:off x="16244299" y="713330"/>
            <a:ext cx="848770" cy="848770"/>
          </a:xfrm>
          <a:prstGeom prst="ellipse">
            <a:avLst/>
          </a:prstGeom>
          <a:solidFill>
            <a:srgbClr val="ECB751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0D74622E-070B-8302-F93F-A47A65CEC6F8}"/>
              </a:ext>
            </a:extLst>
          </p:cNvPr>
          <p:cNvSpPr/>
          <p:nvPr/>
        </p:nvSpPr>
        <p:spPr>
          <a:xfrm>
            <a:off x="10042256" y="-1735590"/>
            <a:ext cx="1960077" cy="1960077"/>
          </a:xfrm>
          <a:prstGeom prst="ellipse">
            <a:avLst/>
          </a:prstGeom>
          <a:solidFill>
            <a:srgbClr val="105F86">
              <a:alpha val="6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84B4B148-1B8B-2245-93E9-0A745592CF76}"/>
              </a:ext>
            </a:extLst>
          </p:cNvPr>
          <p:cNvSpPr/>
          <p:nvPr/>
        </p:nvSpPr>
        <p:spPr>
          <a:xfrm>
            <a:off x="7543800" y="-1573933"/>
            <a:ext cx="2145433" cy="2145433"/>
          </a:xfrm>
          <a:prstGeom prst="ellipse">
            <a:avLst/>
          </a:prstGeom>
          <a:solidFill>
            <a:srgbClr val="ECB751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DBD5303-9B55-3C33-7BED-29764EE23F61}"/>
              </a:ext>
            </a:extLst>
          </p:cNvPr>
          <p:cNvSpPr/>
          <p:nvPr/>
        </p:nvSpPr>
        <p:spPr>
          <a:xfrm>
            <a:off x="14012861" y="-2184533"/>
            <a:ext cx="2756033" cy="2756033"/>
          </a:xfrm>
          <a:prstGeom prst="ellipse">
            <a:avLst/>
          </a:prstGeom>
          <a:solidFill>
            <a:srgbClr val="157CB1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571690C4-3CA0-A71E-B986-715FEB79B578}"/>
              </a:ext>
            </a:extLst>
          </p:cNvPr>
          <p:cNvSpPr/>
          <p:nvPr/>
        </p:nvSpPr>
        <p:spPr>
          <a:xfrm>
            <a:off x="17313793" y="-382783"/>
            <a:ext cx="3053936" cy="3053936"/>
          </a:xfrm>
          <a:prstGeom prst="ellipse">
            <a:avLst/>
          </a:prstGeom>
          <a:solidFill>
            <a:srgbClr val="353535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F79D8203-4207-243F-3F9F-E225F766A879}"/>
              </a:ext>
            </a:extLst>
          </p:cNvPr>
          <p:cNvSpPr/>
          <p:nvPr/>
        </p:nvSpPr>
        <p:spPr>
          <a:xfrm>
            <a:off x="17740242" y="5512891"/>
            <a:ext cx="1742718" cy="1742718"/>
          </a:xfrm>
          <a:prstGeom prst="ellipse">
            <a:avLst/>
          </a:prstGeom>
          <a:solidFill>
            <a:srgbClr val="F3822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18201C3-5225-7A1F-C079-68D2B59B9FB9}"/>
              </a:ext>
            </a:extLst>
          </p:cNvPr>
          <p:cNvSpPr/>
          <p:nvPr/>
        </p:nvSpPr>
        <p:spPr>
          <a:xfrm>
            <a:off x="18040353" y="7639053"/>
            <a:ext cx="1085847" cy="1085847"/>
          </a:xfrm>
          <a:prstGeom prst="ellipse">
            <a:avLst/>
          </a:prstGeom>
          <a:solidFill>
            <a:srgbClr val="157CB1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106A1730-EA67-50C7-08D2-770A8515E1F7}"/>
              </a:ext>
            </a:extLst>
          </p:cNvPr>
          <p:cNvSpPr/>
          <p:nvPr/>
        </p:nvSpPr>
        <p:spPr>
          <a:xfrm>
            <a:off x="14782800" y="1120012"/>
            <a:ext cx="1127888" cy="1127888"/>
          </a:xfrm>
          <a:prstGeom prst="ellipse">
            <a:avLst/>
          </a:prstGeom>
          <a:solidFill>
            <a:srgbClr val="F382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2FEE6BC4-159D-0F14-F900-1B94636890BA}"/>
              </a:ext>
            </a:extLst>
          </p:cNvPr>
          <p:cNvSpPr txBox="1"/>
          <p:nvPr/>
        </p:nvSpPr>
        <p:spPr>
          <a:xfrm>
            <a:off x="1015752" y="3573085"/>
            <a:ext cx="16200051" cy="10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90"/>
              </a:lnSpc>
            </a:pPr>
            <a:r>
              <a:rPr lang="en-US" sz="11500" dirty="0">
                <a:solidFill>
                  <a:srgbClr val="F38221"/>
                </a:solidFill>
                <a:latin typeface="Impact" panose="020B0806030902050204" pitchFamily="34" charset="0"/>
                <a:ea typeface="Gordita Bold"/>
                <a:cs typeface="Gordita Bold"/>
                <a:sym typeface="Gordita Bold"/>
              </a:rPr>
              <a:t>EVERY BODY?</a:t>
            </a:r>
            <a:endParaRPr lang="en-US" sz="6900" dirty="0">
              <a:solidFill>
                <a:srgbClr val="F38221"/>
              </a:solidFill>
              <a:latin typeface="Impact" panose="020B0806030902050204" pitchFamily="34" charset="0"/>
              <a:ea typeface="Gordita Bold"/>
              <a:cs typeface="Gordita Bold"/>
              <a:sym typeface="Gordita Bold"/>
            </a:endParaRPr>
          </a:p>
        </p:txBody>
      </p: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7C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1079098" y="1860243"/>
            <a:ext cx="16180202" cy="953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480"/>
              </a:lnSpc>
            </a:pPr>
            <a:r>
              <a:rPr lang="en-US" sz="6800" b="1" spc="-136" dirty="0">
                <a:solidFill>
                  <a:srgbClr val="FFFFFF"/>
                </a:solidFill>
                <a:latin typeface="Gordita Bold"/>
                <a:ea typeface="Gordita Bold"/>
                <a:cs typeface="Gordita Bold"/>
                <a:sym typeface="Gordita Bold"/>
              </a:rPr>
              <a:t>WORLD SEXUAL HEALTH DAY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79098" y="3007932"/>
            <a:ext cx="16180202" cy="4965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spc="60" dirty="0">
                <a:solidFill>
                  <a:srgbClr val="FFFFFF"/>
                </a:solidFill>
                <a:latin typeface="Gordita Bold"/>
                <a:ea typeface="Gordita Bold"/>
                <a:cs typeface="Gordita Bold"/>
                <a:sym typeface="Gordita Bold"/>
              </a:rPr>
              <a:t>4 September 2026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8877300"/>
            <a:ext cx="16230600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spc="50" dirty="0">
                <a:solidFill>
                  <a:srgbClr val="FFFFFF">
                    <a:alpha val="80000"/>
                  </a:srgbClr>
                </a:solidFill>
                <a:latin typeface="Gordita"/>
                <a:ea typeface="Gordita"/>
                <a:cs typeface="Gordita"/>
                <a:sym typeface="Gordita"/>
              </a:rPr>
              <a:t>#WSHD2026                                        #EveryBody                                        worldsexualhealthday.org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66830" y="4491259"/>
            <a:ext cx="1871360" cy="55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90"/>
              </a:lnSpc>
            </a:pPr>
            <a:r>
              <a:rPr lang="en-US" sz="3600" spc="65" dirty="0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matters.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166830" y="5558059"/>
            <a:ext cx="1960004" cy="55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90"/>
              </a:lnSpc>
            </a:pPr>
            <a:r>
              <a:rPr lang="en-US" sz="3600" spc="65" dirty="0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belongs.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166830" y="6581626"/>
            <a:ext cx="6504208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34"/>
              </a:lnSpc>
            </a:pPr>
            <a:r>
              <a:rPr lang="en-US" sz="3600" spc="65" dirty="0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deserves Sexual Health, Rights, Justice, and Pleasure.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90600" y="4201728"/>
            <a:ext cx="4150601" cy="2096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8212"/>
              </a:lnSpc>
            </a:pPr>
            <a:r>
              <a:rPr lang="en-US" sz="13008" dirty="0">
                <a:solidFill>
                  <a:srgbClr val="F38221"/>
                </a:solidFill>
                <a:latin typeface="Impact"/>
                <a:ea typeface="Impact"/>
                <a:cs typeface="Impact"/>
                <a:sym typeface="Impact"/>
              </a:rPr>
              <a:t>EVERY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90600" y="5549329"/>
            <a:ext cx="4159442" cy="2337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0250"/>
              </a:lnSpc>
            </a:pPr>
            <a:r>
              <a:rPr lang="en-US" sz="14464" dirty="0">
                <a:solidFill>
                  <a:srgbClr val="F38221"/>
                </a:solidFill>
                <a:latin typeface="Impact"/>
                <a:ea typeface="Impact"/>
                <a:cs typeface="Impact"/>
                <a:sym typeface="Impact"/>
              </a:rPr>
              <a:t>BODY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3446875" y="6593844"/>
            <a:ext cx="3383175" cy="1678818"/>
            <a:chOff x="0" y="0"/>
            <a:chExt cx="4510900" cy="2238424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2189079" cy="2238424"/>
              <a:chOff x="0" y="0"/>
              <a:chExt cx="794882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64049" tIns="64049" rIns="64049" bIns="64049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2321821" y="0"/>
              <a:ext cx="2189079" cy="2238424"/>
              <a:chOff x="0" y="0"/>
              <a:chExt cx="794882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64049" tIns="64049" rIns="64049" bIns="64049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1094540" y="0"/>
              <a:ext cx="2343557" cy="2238424"/>
              <a:chOff x="0" y="0"/>
              <a:chExt cx="559389" cy="534294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64049" tIns="64049" rIns="64049" bIns="64049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25" name="Group 25"/>
          <p:cNvGrpSpPr/>
          <p:nvPr/>
        </p:nvGrpSpPr>
        <p:grpSpPr>
          <a:xfrm rot="5400000">
            <a:off x="14285587" y="5762948"/>
            <a:ext cx="1678818" cy="1678818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822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 rot="5400000">
            <a:off x="13280505" y="2625180"/>
            <a:ext cx="1145709" cy="2308847"/>
            <a:chOff x="0" y="0"/>
            <a:chExt cx="1527612" cy="3078462"/>
          </a:xfrm>
        </p:grpSpPr>
        <p:grpSp>
          <p:nvGrpSpPr>
            <p:cNvPr id="29" name="Group 29"/>
            <p:cNvGrpSpPr/>
            <p:nvPr/>
          </p:nvGrpSpPr>
          <p:grpSpPr>
            <a:xfrm rot="-5400000">
              <a:off x="16838" y="1567688"/>
              <a:ext cx="1493936" cy="1527612"/>
              <a:chOff x="0" y="0"/>
              <a:chExt cx="794882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 rot="-5400000">
              <a:off x="16838" y="-16838"/>
              <a:ext cx="1493936" cy="1527612"/>
              <a:chOff x="0" y="0"/>
              <a:chExt cx="794882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 rot="-5400000">
              <a:off x="-35874" y="768008"/>
              <a:ext cx="1599360" cy="1527612"/>
              <a:chOff x="0" y="0"/>
              <a:chExt cx="559389" cy="534294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38" name="Group 38"/>
          <p:cNvGrpSpPr/>
          <p:nvPr/>
        </p:nvGrpSpPr>
        <p:grpSpPr>
          <a:xfrm rot="5400000">
            <a:off x="10940217" y="4655159"/>
            <a:ext cx="2337390" cy="1159873"/>
            <a:chOff x="0" y="0"/>
            <a:chExt cx="3116520" cy="1546497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1512405" cy="1546497"/>
              <a:chOff x="0" y="0"/>
              <a:chExt cx="794882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74520" y="0"/>
                <a:ext cx="645842" cy="736600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1604115" y="0"/>
              <a:ext cx="1512405" cy="1546497"/>
              <a:chOff x="0" y="0"/>
              <a:chExt cx="794882" cy="81280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74520" y="0"/>
                <a:ext cx="645842" cy="736600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756203" y="0"/>
              <a:ext cx="1619132" cy="1546497"/>
              <a:chOff x="0" y="0"/>
              <a:chExt cx="559389" cy="534294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0" y="-76200"/>
                <a:ext cx="559389" cy="610494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</p:grpSp>
      <p:grpSp>
        <p:nvGrpSpPr>
          <p:cNvPr id="48" name="Group 48"/>
          <p:cNvGrpSpPr/>
          <p:nvPr/>
        </p:nvGrpSpPr>
        <p:grpSpPr>
          <a:xfrm rot="5400000">
            <a:off x="13270068" y="3797032"/>
            <a:ext cx="1145709" cy="1145709"/>
            <a:chOff x="0" y="0"/>
            <a:chExt cx="812800" cy="812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B75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 rot="-10800000">
            <a:off x="15950079" y="3206749"/>
            <a:ext cx="1315073" cy="2650152"/>
            <a:chOff x="0" y="0"/>
            <a:chExt cx="1753431" cy="3533536"/>
          </a:xfrm>
        </p:grpSpPr>
        <p:grpSp>
          <p:nvGrpSpPr>
            <p:cNvPr id="52" name="Group 52"/>
            <p:cNvGrpSpPr/>
            <p:nvPr/>
          </p:nvGrpSpPr>
          <p:grpSpPr>
            <a:xfrm rot="-5400000">
              <a:off x="19327" y="1799432"/>
              <a:ext cx="1714778" cy="1753431"/>
              <a:chOff x="0" y="0"/>
              <a:chExt cx="794882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55" name="Group 55"/>
            <p:cNvGrpSpPr/>
            <p:nvPr/>
          </p:nvGrpSpPr>
          <p:grpSpPr>
            <a:xfrm rot="-5400000">
              <a:off x="19327" y="-19327"/>
              <a:ext cx="1714778" cy="1753431"/>
              <a:chOff x="0" y="0"/>
              <a:chExt cx="794882" cy="812800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7" name="TextBox 57"/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58" name="Group 58"/>
            <p:cNvGrpSpPr/>
            <p:nvPr/>
          </p:nvGrpSpPr>
          <p:grpSpPr>
            <a:xfrm rot="-5400000">
              <a:off x="-41177" y="881539"/>
              <a:ext cx="1835785" cy="1753431"/>
              <a:chOff x="0" y="0"/>
              <a:chExt cx="559389" cy="534294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0" name="TextBox 60"/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61" name="Group 61"/>
          <p:cNvGrpSpPr/>
          <p:nvPr/>
        </p:nvGrpSpPr>
        <p:grpSpPr>
          <a:xfrm rot="-10800000">
            <a:off x="15272537" y="3864832"/>
            <a:ext cx="1315073" cy="1315073"/>
            <a:chOff x="0" y="0"/>
            <a:chExt cx="812800" cy="812800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B75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63" name="TextBox 6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grpSp>
        <p:nvGrpSpPr>
          <p:cNvPr id="64" name="Group 64"/>
          <p:cNvGrpSpPr/>
          <p:nvPr/>
        </p:nvGrpSpPr>
        <p:grpSpPr>
          <a:xfrm>
            <a:off x="12148207" y="4697028"/>
            <a:ext cx="1159873" cy="1159873"/>
            <a:chOff x="0" y="0"/>
            <a:chExt cx="812800" cy="812800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53535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5687" tIns="45687" rIns="45687" bIns="45687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72" name="Oval 71">
            <a:extLst>
              <a:ext uri="{FF2B5EF4-FFF2-40B4-BE49-F238E27FC236}">
                <a16:creationId xmlns:a16="http://schemas.microsoft.com/office/drawing/2014/main" id="{B9F303A4-1FAA-45E9-E0E8-5F5D41E3BBF5}"/>
              </a:ext>
            </a:extLst>
          </p:cNvPr>
          <p:cNvSpPr/>
          <p:nvPr/>
        </p:nvSpPr>
        <p:spPr>
          <a:xfrm>
            <a:off x="16244299" y="713330"/>
            <a:ext cx="848770" cy="848770"/>
          </a:xfrm>
          <a:prstGeom prst="ellipse">
            <a:avLst/>
          </a:prstGeom>
          <a:solidFill>
            <a:srgbClr val="ECB751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66693954-4C51-E898-A495-F061D8D38D03}"/>
              </a:ext>
            </a:extLst>
          </p:cNvPr>
          <p:cNvSpPr/>
          <p:nvPr/>
        </p:nvSpPr>
        <p:spPr>
          <a:xfrm>
            <a:off x="10042256" y="-1735590"/>
            <a:ext cx="1960077" cy="1960077"/>
          </a:xfrm>
          <a:prstGeom prst="ellipse">
            <a:avLst/>
          </a:prstGeom>
          <a:solidFill>
            <a:srgbClr val="105F86">
              <a:alpha val="6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59771F2-FF9C-E380-8E4D-EC2DF72EE751}"/>
              </a:ext>
            </a:extLst>
          </p:cNvPr>
          <p:cNvSpPr/>
          <p:nvPr/>
        </p:nvSpPr>
        <p:spPr>
          <a:xfrm>
            <a:off x="7543800" y="-1573933"/>
            <a:ext cx="2145433" cy="2145433"/>
          </a:xfrm>
          <a:prstGeom prst="ellipse">
            <a:avLst/>
          </a:prstGeom>
          <a:solidFill>
            <a:srgbClr val="ECB751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05C8BB3-7CBC-BE10-16C4-D95E716E6C03}"/>
              </a:ext>
            </a:extLst>
          </p:cNvPr>
          <p:cNvSpPr/>
          <p:nvPr/>
        </p:nvSpPr>
        <p:spPr>
          <a:xfrm>
            <a:off x="14012861" y="-2184533"/>
            <a:ext cx="2756033" cy="2756033"/>
          </a:xfrm>
          <a:prstGeom prst="ellipse">
            <a:avLst/>
          </a:prstGeom>
          <a:solidFill>
            <a:schemeClr val="bg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90B4813-5078-F31B-44D5-A94609CF950B}"/>
              </a:ext>
            </a:extLst>
          </p:cNvPr>
          <p:cNvSpPr/>
          <p:nvPr/>
        </p:nvSpPr>
        <p:spPr>
          <a:xfrm>
            <a:off x="17313793" y="-382783"/>
            <a:ext cx="3053936" cy="3053936"/>
          </a:xfrm>
          <a:prstGeom prst="ellipse">
            <a:avLst/>
          </a:pr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82922A9A-36F3-6100-7F95-9296200C9CE5}"/>
              </a:ext>
            </a:extLst>
          </p:cNvPr>
          <p:cNvSpPr/>
          <p:nvPr/>
        </p:nvSpPr>
        <p:spPr>
          <a:xfrm>
            <a:off x="17740242" y="5512891"/>
            <a:ext cx="1742718" cy="1742718"/>
          </a:xfrm>
          <a:prstGeom prst="ellipse">
            <a:avLst/>
          </a:prstGeom>
          <a:solidFill>
            <a:srgbClr val="F3822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726B30E-1BF5-62AD-186B-9DD81C8D2D45}"/>
              </a:ext>
            </a:extLst>
          </p:cNvPr>
          <p:cNvSpPr/>
          <p:nvPr/>
        </p:nvSpPr>
        <p:spPr>
          <a:xfrm>
            <a:off x="18040353" y="7639053"/>
            <a:ext cx="1085847" cy="1085847"/>
          </a:xfrm>
          <a:prstGeom prst="ellipse">
            <a:avLst/>
          </a:prstGeom>
          <a:solidFill>
            <a:srgbClr val="157CB1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D9275F7B-E455-C1F1-1C25-EB71382CBC54}"/>
              </a:ext>
            </a:extLst>
          </p:cNvPr>
          <p:cNvSpPr/>
          <p:nvPr/>
        </p:nvSpPr>
        <p:spPr>
          <a:xfrm>
            <a:off x="14782800" y="1120012"/>
            <a:ext cx="1127888" cy="1127888"/>
          </a:xfrm>
          <a:prstGeom prst="ellipse">
            <a:avLst/>
          </a:prstGeom>
          <a:solidFill>
            <a:srgbClr val="F382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5248AA91-7A6E-9196-9304-7EB28BBA1DB6}"/>
              </a:ext>
            </a:extLst>
          </p:cNvPr>
          <p:cNvSpPr/>
          <p:nvPr/>
        </p:nvSpPr>
        <p:spPr>
          <a:xfrm>
            <a:off x="5105400" y="10022177"/>
            <a:ext cx="2512723" cy="2512723"/>
          </a:xfrm>
          <a:prstGeom prst="ellipse">
            <a:avLst/>
          </a:prstGeom>
          <a:solidFill>
            <a:schemeClr val="bg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66B2F21-9968-6C35-CA97-6DFD1824352C}"/>
              </a:ext>
            </a:extLst>
          </p:cNvPr>
          <p:cNvSpPr/>
          <p:nvPr/>
        </p:nvSpPr>
        <p:spPr>
          <a:xfrm>
            <a:off x="836229" y="9486900"/>
            <a:ext cx="1373571" cy="1373571"/>
          </a:xfrm>
          <a:prstGeom prst="ellipse">
            <a:avLst/>
          </a:prstGeom>
          <a:solidFill>
            <a:srgbClr val="F3822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DBEDA830-AF80-BCA7-3407-6F3EB6FD5EA9}"/>
              </a:ext>
            </a:extLst>
          </p:cNvPr>
          <p:cNvSpPr/>
          <p:nvPr/>
        </p:nvSpPr>
        <p:spPr>
          <a:xfrm>
            <a:off x="213640" y="7962900"/>
            <a:ext cx="1310360" cy="1310360"/>
          </a:xfrm>
          <a:prstGeom prst="ellipse">
            <a:avLst/>
          </a:prstGeom>
          <a:solidFill>
            <a:srgbClr val="105F86">
              <a:alpha val="6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8ECC938-E5C6-298C-078B-4688E2F1DABA}"/>
              </a:ext>
            </a:extLst>
          </p:cNvPr>
          <p:cNvSpPr/>
          <p:nvPr/>
        </p:nvSpPr>
        <p:spPr>
          <a:xfrm>
            <a:off x="-2682368" y="8683199"/>
            <a:ext cx="3218196" cy="3218196"/>
          </a:xfrm>
          <a:prstGeom prst="ellipse">
            <a:avLst/>
          </a:prstGeom>
          <a:solidFill>
            <a:srgbClr val="F8DAC1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2F0716BF-2D6D-349F-CAA0-F6B944BB654E}"/>
              </a:ext>
            </a:extLst>
          </p:cNvPr>
          <p:cNvSpPr/>
          <p:nvPr/>
        </p:nvSpPr>
        <p:spPr>
          <a:xfrm>
            <a:off x="5372545" y="9296845"/>
            <a:ext cx="571055" cy="571055"/>
          </a:xfrm>
          <a:prstGeom prst="ellipse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A3ED865F-3C5B-35B4-FB5C-FEB44EB4186A}"/>
              </a:ext>
            </a:extLst>
          </p:cNvPr>
          <p:cNvSpPr/>
          <p:nvPr/>
        </p:nvSpPr>
        <p:spPr>
          <a:xfrm>
            <a:off x="3886200" y="9453810"/>
            <a:ext cx="414090" cy="414090"/>
          </a:xfrm>
          <a:prstGeom prst="ellipse">
            <a:avLst/>
          </a:prstGeom>
          <a:solidFill>
            <a:srgbClr val="F38221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Oval 81">
            <a:extLst>
              <a:ext uri="{FF2B5EF4-FFF2-40B4-BE49-F238E27FC236}">
                <a16:creationId xmlns:a16="http://schemas.microsoft.com/office/drawing/2014/main" id="{39C10807-65DE-442D-9E37-55198B96F191}"/>
              </a:ext>
            </a:extLst>
          </p:cNvPr>
          <p:cNvSpPr/>
          <p:nvPr/>
        </p:nvSpPr>
        <p:spPr>
          <a:xfrm>
            <a:off x="16244299" y="713330"/>
            <a:ext cx="848770" cy="848770"/>
          </a:xfrm>
          <a:prstGeom prst="ellipse">
            <a:avLst/>
          </a:prstGeom>
          <a:solidFill>
            <a:srgbClr val="ECB751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" name="Group 2"/>
          <p:cNvGrpSpPr/>
          <p:nvPr/>
        </p:nvGrpSpPr>
        <p:grpSpPr>
          <a:xfrm>
            <a:off x="0" y="0"/>
            <a:ext cx="514350" cy="10287000"/>
            <a:chOff x="0" y="0"/>
            <a:chExt cx="135467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5467" cy="2709333"/>
            </a:xfrm>
            <a:custGeom>
              <a:avLst/>
              <a:gdLst/>
              <a:ahLst/>
              <a:cxnLst/>
              <a:rect l="l" t="t" r="r" b="b"/>
              <a:pathLst>
                <a:path w="135467" h="2709333">
                  <a:moveTo>
                    <a:pt x="0" y="0"/>
                  </a:moveTo>
                  <a:lnTo>
                    <a:pt x="135467" y="0"/>
                  </a:lnTo>
                  <a:lnTo>
                    <a:pt x="1354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354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79098" y="1039717"/>
            <a:ext cx="16136706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99"/>
              </a:lnSpc>
            </a:pPr>
            <a:r>
              <a:rPr lang="en-US" sz="2499" b="1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THE CLAIM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7765801" y="9486900"/>
            <a:ext cx="252651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60">
                <a:solidFill>
                  <a:srgbClr val="157CB1"/>
                </a:solidFill>
                <a:latin typeface="Gordita"/>
                <a:ea typeface="Gordita"/>
                <a:cs typeface="Gordita"/>
                <a:sym typeface="Gordita"/>
              </a:rPr>
              <a:t>2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66800" y="1880651"/>
            <a:ext cx="16180202" cy="1974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GB" sz="6999" b="1" spc="-139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Sexual health belongs to everyone, at every age, in </a:t>
            </a:r>
            <a:r>
              <a:rPr lang="en-GB" sz="6999" b="1" spc="-139" dirty="0">
                <a:solidFill>
                  <a:srgbClr val="F38221"/>
                </a:solidFill>
                <a:latin typeface="Gordita Bold"/>
                <a:ea typeface="Gordita Bold"/>
                <a:cs typeface="Gordita Bold"/>
                <a:sym typeface="Gordita Bold"/>
              </a:rPr>
              <a:t>every body</a:t>
            </a:r>
            <a:r>
              <a:rPr lang="en-GB" sz="6999" b="1" spc="-139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.</a:t>
            </a:r>
            <a:endParaRPr lang="en-US" sz="6999" b="1" spc="-139" dirty="0">
              <a:solidFill>
                <a:srgbClr val="157CB1"/>
              </a:solidFill>
              <a:latin typeface="Gordita Bold"/>
              <a:ea typeface="Gordita Bold"/>
              <a:cs typeface="Gordita Bold"/>
              <a:sym typeface="Gordita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66799" y="4424385"/>
            <a:ext cx="9219345" cy="1041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ZA" sz="3200" b="1" dirty="0">
                <a:latin typeface="Gordita Bold" panose="020B0604020202020204" charset="0"/>
                <a:cs typeface="Gordita Bold" panose="020B0604020202020204" charset="0"/>
              </a:rPr>
              <a:t>Not as a reward for the right kind of body.</a:t>
            </a:r>
          </a:p>
          <a:p>
            <a:pPr>
              <a:lnSpc>
                <a:spcPts val="4200"/>
              </a:lnSpc>
            </a:pPr>
            <a:r>
              <a:rPr lang="en-ZA" sz="3200" b="1" dirty="0">
                <a:latin typeface="Gordita Bold" panose="020B0604020202020204" charset="0"/>
                <a:cs typeface="Gordita Bold" panose="020B0604020202020204" charset="0"/>
              </a:rPr>
              <a:t>Not for some people and not others.</a:t>
            </a:r>
            <a:endParaRPr lang="en-US" sz="3000" b="1" spc="60" dirty="0">
              <a:solidFill>
                <a:srgbClr val="000000"/>
              </a:solidFill>
              <a:latin typeface="Gordita Bold" panose="020B0604020202020204" charset="0"/>
              <a:ea typeface="Gordita Bold"/>
              <a:cs typeface="Gordita Bold" panose="020B0604020202020204" charset="0"/>
              <a:sym typeface="Gordita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66800" y="6028375"/>
            <a:ext cx="5410200" cy="1041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ZA" sz="3200" dirty="0">
                <a:latin typeface="Gordita" pitchFamily="50" charset="0"/>
                <a:cs typeface="Gordita" pitchFamily="50" charset="0"/>
              </a:rPr>
              <a:t>What would it take for that to be true everywhere?</a:t>
            </a:r>
            <a:endParaRPr lang="en-US" sz="3000" spc="60" dirty="0">
              <a:solidFill>
                <a:srgbClr val="353535"/>
              </a:solidFill>
              <a:latin typeface="Gordita" pitchFamily="50" charset="0"/>
              <a:ea typeface="Gordita"/>
              <a:cs typeface="Gordita" pitchFamily="50" charset="0"/>
              <a:sym typeface="Gordita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5ABEDA4-3EF1-39A7-49EC-D5CB8BDF0953}"/>
              </a:ext>
            </a:extLst>
          </p:cNvPr>
          <p:cNvGrpSpPr/>
          <p:nvPr/>
        </p:nvGrpSpPr>
        <p:grpSpPr>
          <a:xfrm>
            <a:off x="9684153" y="4652980"/>
            <a:ext cx="7575148" cy="4605320"/>
            <a:chOff x="10490993" y="5143500"/>
            <a:chExt cx="6768307" cy="4114800"/>
          </a:xfrm>
        </p:grpSpPr>
        <p:grpSp>
          <p:nvGrpSpPr>
            <p:cNvPr id="7" name="Group 7"/>
            <p:cNvGrpSpPr/>
            <p:nvPr/>
          </p:nvGrpSpPr>
          <p:grpSpPr>
            <a:xfrm>
              <a:off x="13170650" y="6147658"/>
              <a:ext cx="4088650" cy="2028892"/>
              <a:chOff x="0" y="0"/>
              <a:chExt cx="5451533" cy="2705190"/>
            </a:xfrm>
          </p:grpSpPr>
          <p:grpSp>
            <p:nvGrpSpPr>
              <p:cNvPr id="8" name="Group 8"/>
              <p:cNvGrpSpPr/>
              <p:nvPr/>
            </p:nvGrpSpPr>
            <p:grpSpPr>
              <a:xfrm>
                <a:off x="0" y="0"/>
                <a:ext cx="2645556" cy="2705190"/>
                <a:chOff x="0" y="0"/>
                <a:chExt cx="794882" cy="812800"/>
              </a:xfrm>
            </p:grpSpPr>
            <p:sp>
              <p:nvSpPr>
                <p:cNvPr id="9" name="Freeform 9"/>
                <p:cNvSpPr/>
                <p:nvPr/>
              </p:nvSpPr>
              <p:spPr>
                <a:xfrm>
                  <a:off x="0" y="0"/>
                  <a:ext cx="794882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82" h="812800">
                      <a:moveTo>
                        <a:pt x="397441" y="0"/>
                      </a:moveTo>
                      <a:cubicBezTo>
                        <a:pt x="177940" y="0"/>
                        <a:pt x="0" y="181951"/>
                        <a:pt x="0" y="406400"/>
                      </a:cubicBezTo>
                      <a:cubicBezTo>
                        <a:pt x="0" y="630849"/>
                        <a:pt x="177940" y="812800"/>
                        <a:pt x="397441" y="812800"/>
                      </a:cubicBezTo>
                      <a:cubicBezTo>
                        <a:pt x="616942" y="812800"/>
                        <a:pt x="794882" y="630849"/>
                        <a:pt x="794882" y="406400"/>
                      </a:cubicBezTo>
                      <a:cubicBezTo>
                        <a:pt x="794882" y="181951"/>
                        <a:pt x="616942" y="0"/>
                        <a:pt x="397441" y="0"/>
                      </a:cubicBezTo>
                      <a:close/>
                    </a:path>
                  </a:pathLst>
                </a:custGeom>
                <a:solidFill>
                  <a:srgbClr val="ECB751"/>
                </a:solidFill>
              </p:spPr>
              <p:txBody>
                <a:bodyPr/>
                <a:lstStyle/>
                <a:p>
                  <a:endParaRPr lang="en-ZA"/>
                </a:p>
              </p:txBody>
            </p:sp>
            <p:sp>
              <p:nvSpPr>
                <p:cNvPr id="10" name="TextBox 10"/>
                <p:cNvSpPr txBox="1"/>
                <p:nvPr/>
              </p:nvSpPr>
              <p:spPr>
                <a:xfrm>
                  <a:off x="74520" y="38100"/>
                  <a:ext cx="645842" cy="698500"/>
                </a:xfrm>
                <a:prstGeom prst="rect">
                  <a:avLst/>
                </a:prstGeom>
              </p:spPr>
              <p:txBody>
                <a:bodyPr lIns="64049" tIns="64049" rIns="64049" bIns="64049" rtlCol="0" anchor="ctr"/>
                <a:lstStyle/>
                <a:p>
                  <a:pPr algn="ctr">
                    <a:lnSpc>
                      <a:spcPts val="947"/>
                    </a:lnSpc>
                  </a:pPr>
                  <a:endParaRPr/>
                </a:p>
              </p:txBody>
            </p:sp>
          </p:grpSp>
          <p:grpSp>
            <p:nvGrpSpPr>
              <p:cNvPr id="11" name="Group 11"/>
              <p:cNvGrpSpPr/>
              <p:nvPr/>
            </p:nvGrpSpPr>
            <p:grpSpPr>
              <a:xfrm>
                <a:off x="2805977" y="0"/>
                <a:ext cx="2645556" cy="2705190"/>
                <a:chOff x="0" y="0"/>
                <a:chExt cx="794882" cy="812800"/>
              </a:xfrm>
            </p:grpSpPr>
            <p:sp>
              <p:nvSpPr>
                <p:cNvPr id="12" name="Freeform 12"/>
                <p:cNvSpPr/>
                <p:nvPr/>
              </p:nvSpPr>
              <p:spPr>
                <a:xfrm>
                  <a:off x="0" y="0"/>
                  <a:ext cx="794882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82" h="812800">
                      <a:moveTo>
                        <a:pt x="397441" y="0"/>
                      </a:moveTo>
                      <a:cubicBezTo>
                        <a:pt x="177940" y="0"/>
                        <a:pt x="0" y="181951"/>
                        <a:pt x="0" y="406400"/>
                      </a:cubicBezTo>
                      <a:cubicBezTo>
                        <a:pt x="0" y="630849"/>
                        <a:pt x="177940" y="812800"/>
                        <a:pt x="397441" y="812800"/>
                      </a:cubicBezTo>
                      <a:cubicBezTo>
                        <a:pt x="616942" y="812800"/>
                        <a:pt x="794882" y="630849"/>
                        <a:pt x="794882" y="406400"/>
                      </a:cubicBezTo>
                      <a:cubicBezTo>
                        <a:pt x="794882" y="181951"/>
                        <a:pt x="616942" y="0"/>
                        <a:pt x="397441" y="0"/>
                      </a:cubicBezTo>
                      <a:close/>
                    </a:path>
                  </a:pathLst>
                </a:custGeom>
                <a:solidFill>
                  <a:srgbClr val="ECB751"/>
                </a:solidFill>
              </p:spPr>
              <p:txBody>
                <a:bodyPr/>
                <a:lstStyle/>
                <a:p>
                  <a:endParaRPr lang="en-ZA" dirty="0"/>
                </a:p>
              </p:txBody>
            </p:sp>
            <p:sp>
              <p:nvSpPr>
                <p:cNvPr id="13" name="TextBox 13"/>
                <p:cNvSpPr txBox="1"/>
                <p:nvPr/>
              </p:nvSpPr>
              <p:spPr>
                <a:xfrm>
                  <a:off x="74520" y="38100"/>
                  <a:ext cx="645842" cy="698500"/>
                </a:xfrm>
                <a:prstGeom prst="rect">
                  <a:avLst/>
                </a:prstGeom>
              </p:spPr>
              <p:txBody>
                <a:bodyPr lIns="64049" tIns="64049" rIns="64049" bIns="64049" rtlCol="0" anchor="ctr"/>
                <a:lstStyle/>
                <a:p>
                  <a:pPr algn="ctr">
                    <a:lnSpc>
                      <a:spcPts val="947"/>
                    </a:lnSpc>
                  </a:pPr>
                  <a:endParaRPr/>
                </a:p>
              </p:txBody>
            </p:sp>
          </p:grpSp>
          <p:grpSp>
            <p:nvGrpSpPr>
              <p:cNvPr id="14" name="Group 14"/>
              <p:cNvGrpSpPr/>
              <p:nvPr/>
            </p:nvGrpSpPr>
            <p:grpSpPr>
              <a:xfrm>
                <a:off x="1322778" y="0"/>
                <a:ext cx="2832246" cy="2705190"/>
                <a:chOff x="0" y="0"/>
                <a:chExt cx="559389" cy="534294"/>
              </a:xfrm>
            </p:grpSpPr>
            <p:sp>
              <p:nvSpPr>
                <p:cNvPr id="15" name="Freeform 15"/>
                <p:cNvSpPr/>
                <p:nvPr/>
              </p:nvSpPr>
              <p:spPr>
                <a:xfrm>
                  <a:off x="0" y="0"/>
                  <a:ext cx="559389" cy="53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389" h="534294">
                      <a:moveTo>
                        <a:pt x="0" y="0"/>
                      </a:moveTo>
                      <a:lnTo>
                        <a:pt x="559389" y="0"/>
                      </a:lnTo>
                      <a:lnTo>
                        <a:pt x="559389" y="534294"/>
                      </a:lnTo>
                      <a:lnTo>
                        <a:pt x="0" y="534294"/>
                      </a:lnTo>
                      <a:close/>
                    </a:path>
                  </a:pathLst>
                </a:custGeom>
                <a:solidFill>
                  <a:srgbClr val="ECB751"/>
                </a:solidFill>
              </p:spPr>
              <p:txBody>
                <a:bodyPr/>
                <a:lstStyle/>
                <a:p>
                  <a:endParaRPr lang="en-ZA"/>
                </a:p>
              </p:txBody>
            </p:sp>
            <p:sp>
              <p:nvSpPr>
                <p:cNvPr id="16" name="TextBox 16"/>
                <p:cNvSpPr txBox="1"/>
                <p:nvPr/>
              </p:nvSpPr>
              <p:spPr>
                <a:xfrm>
                  <a:off x="0" y="-38100"/>
                  <a:ext cx="559389" cy="572394"/>
                </a:xfrm>
                <a:prstGeom prst="rect">
                  <a:avLst/>
                </a:prstGeom>
              </p:spPr>
              <p:txBody>
                <a:bodyPr lIns="64049" tIns="64049" rIns="64049" bIns="64049" rtlCol="0" anchor="ctr"/>
                <a:lstStyle/>
                <a:p>
                  <a:pPr algn="ctr">
                    <a:lnSpc>
                      <a:spcPts val="947"/>
                    </a:lnSpc>
                  </a:pPr>
                  <a:endParaRPr/>
                </a:p>
              </p:txBody>
            </p:sp>
          </p:grpSp>
        </p:grpSp>
        <p:grpSp>
          <p:nvGrpSpPr>
            <p:cNvPr id="17" name="Group 17"/>
            <p:cNvGrpSpPr/>
            <p:nvPr/>
          </p:nvGrpSpPr>
          <p:grpSpPr>
            <a:xfrm rot="5400000">
              <a:off x="14184254" y="5143500"/>
              <a:ext cx="2028892" cy="2028892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 rot="-5400000">
              <a:off x="11294186" y="6345852"/>
              <a:ext cx="1582315" cy="3188702"/>
              <a:chOff x="0" y="0"/>
              <a:chExt cx="2109754" cy="4251602"/>
            </a:xfrm>
          </p:grpSpPr>
          <p:grpSp>
            <p:nvGrpSpPr>
              <p:cNvPr id="25" name="Group 25"/>
              <p:cNvGrpSpPr/>
              <p:nvPr/>
            </p:nvGrpSpPr>
            <p:grpSpPr>
              <a:xfrm rot="-5400000">
                <a:off x="23254" y="2165103"/>
                <a:ext cx="2063246" cy="2109754"/>
                <a:chOff x="0" y="0"/>
                <a:chExt cx="794882" cy="812800"/>
              </a:xfrm>
            </p:grpSpPr>
            <p:sp>
              <p:nvSpPr>
                <p:cNvPr id="26" name="Freeform 26"/>
                <p:cNvSpPr/>
                <p:nvPr/>
              </p:nvSpPr>
              <p:spPr>
                <a:xfrm>
                  <a:off x="0" y="0"/>
                  <a:ext cx="794882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82" h="812800">
                      <a:moveTo>
                        <a:pt x="397441" y="0"/>
                      </a:moveTo>
                      <a:cubicBezTo>
                        <a:pt x="177940" y="0"/>
                        <a:pt x="0" y="181951"/>
                        <a:pt x="0" y="406400"/>
                      </a:cubicBezTo>
                      <a:cubicBezTo>
                        <a:pt x="0" y="630849"/>
                        <a:pt x="177940" y="812800"/>
                        <a:pt x="397441" y="812800"/>
                      </a:cubicBezTo>
                      <a:cubicBezTo>
                        <a:pt x="616942" y="812800"/>
                        <a:pt x="794882" y="630849"/>
                        <a:pt x="794882" y="406400"/>
                      </a:cubicBezTo>
                      <a:cubicBezTo>
                        <a:pt x="794882" y="181951"/>
                        <a:pt x="616942" y="0"/>
                        <a:pt x="397441" y="0"/>
                      </a:cubicBezTo>
                      <a:close/>
                    </a:path>
                  </a:pathLst>
                </a:custGeom>
                <a:solidFill>
                  <a:srgbClr val="F38221"/>
                </a:solidFill>
              </p:spPr>
              <p:txBody>
                <a:bodyPr/>
                <a:lstStyle/>
                <a:p>
                  <a:endParaRPr lang="en-ZA"/>
                </a:p>
              </p:txBody>
            </p:sp>
            <p:sp>
              <p:nvSpPr>
                <p:cNvPr id="27" name="TextBox 27"/>
                <p:cNvSpPr txBox="1"/>
                <p:nvPr/>
              </p:nvSpPr>
              <p:spPr>
                <a:xfrm>
                  <a:off x="74520" y="38100"/>
                  <a:ext cx="645842" cy="698500"/>
                </a:xfrm>
                <a:prstGeom prst="rect">
                  <a:avLst/>
                </a:prstGeom>
              </p:spPr>
              <p:txBody>
                <a:bodyPr lIns="55272" tIns="55272" rIns="55272" bIns="55272" rtlCol="0" anchor="ctr"/>
                <a:lstStyle/>
                <a:p>
                  <a:pPr algn="ctr">
                    <a:lnSpc>
                      <a:spcPts val="947"/>
                    </a:lnSpc>
                  </a:pPr>
                  <a:endParaRPr/>
                </a:p>
              </p:txBody>
            </p:sp>
          </p:grpSp>
          <p:grpSp>
            <p:nvGrpSpPr>
              <p:cNvPr id="28" name="Group 28"/>
              <p:cNvGrpSpPr/>
              <p:nvPr/>
            </p:nvGrpSpPr>
            <p:grpSpPr>
              <a:xfrm rot="-5400000">
                <a:off x="23254" y="-23254"/>
                <a:ext cx="2063246" cy="2109754"/>
                <a:chOff x="0" y="0"/>
                <a:chExt cx="794882" cy="812800"/>
              </a:xfrm>
            </p:grpSpPr>
            <p:sp>
              <p:nvSpPr>
                <p:cNvPr id="29" name="Freeform 29"/>
                <p:cNvSpPr/>
                <p:nvPr/>
              </p:nvSpPr>
              <p:spPr>
                <a:xfrm>
                  <a:off x="0" y="0"/>
                  <a:ext cx="794882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82" h="812800">
                      <a:moveTo>
                        <a:pt x="397441" y="0"/>
                      </a:moveTo>
                      <a:cubicBezTo>
                        <a:pt x="177940" y="0"/>
                        <a:pt x="0" y="181951"/>
                        <a:pt x="0" y="406400"/>
                      </a:cubicBezTo>
                      <a:cubicBezTo>
                        <a:pt x="0" y="630849"/>
                        <a:pt x="177940" y="812800"/>
                        <a:pt x="397441" y="812800"/>
                      </a:cubicBezTo>
                      <a:cubicBezTo>
                        <a:pt x="616942" y="812800"/>
                        <a:pt x="794882" y="630849"/>
                        <a:pt x="794882" y="406400"/>
                      </a:cubicBezTo>
                      <a:cubicBezTo>
                        <a:pt x="794882" y="181951"/>
                        <a:pt x="616942" y="0"/>
                        <a:pt x="397441" y="0"/>
                      </a:cubicBezTo>
                      <a:close/>
                    </a:path>
                  </a:pathLst>
                </a:custGeom>
                <a:solidFill>
                  <a:srgbClr val="F38221"/>
                </a:solidFill>
              </p:spPr>
              <p:txBody>
                <a:bodyPr/>
                <a:lstStyle/>
                <a:p>
                  <a:endParaRPr lang="en-ZA"/>
                </a:p>
              </p:txBody>
            </p:sp>
            <p:sp>
              <p:nvSpPr>
                <p:cNvPr id="30" name="TextBox 30"/>
                <p:cNvSpPr txBox="1"/>
                <p:nvPr/>
              </p:nvSpPr>
              <p:spPr>
                <a:xfrm>
                  <a:off x="74520" y="38100"/>
                  <a:ext cx="645842" cy="698500"/>
                </a:xfrm>
                <a:prstGeom prst="rect">
                  <a:avLst/>
                </a:prstGeom>
              </p:spPr>
              <p:txBody>
                <a:bodyPr lIns="55272" tIns="55272" rIns="55272" bIns="55272" rtlCol="0" anchor="ctr"/>
                <a:lstStyle/>
                <a:p>
                  <a:pPr algn="ctr">
                    <a:lnSpc>
                      <a:spcPts val="947"/>
                    </a:lnSpc>
                  </a:pPr>
                  <a:endParaRPr/>
                </a:p>
              </p:txBody>
            </p:sp>
          </p:grpSp>
          <p:grpSp>
            <p:nvGrpSpPr>
              <p:cNvPr id="31" name="Group 31"/>
              <p:cNvGrpSpPr/>
              <p:nvPr/>
            </p:nvGrpSpPr>
            <p:grpSpPr>
              <a:xfrm rot="-5400000">
                <a:off x="-49545" y="1060681"/>
                <a:ext cx="2208844" cy="2109754"/>
                <a:chOff x="0" y="0"/>
                <a:chExt cx="559389" cy="534294"/>
              </a:xfrm>
            </p:grpSpPr>
            <p:sp>
              <p:nvSpPr>
                <p:cNvPr id="32" name="Freeform 32"/>
                <p:cNvSpPr/>
                <p:nvPr/>
              </p:nvSpPr>
              <p:spPr>
                <a:xfrm>
                  <a:off x="0" y="0"/>
                  <a:ext cx="559389" cy="53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389" h="534294">
                      <a:moveTo>
                        <a:pt x="0" y="0"/>
                      </a:moveTo>
                      <a:lnTo>
                        <a:pt x="559389" y="0"/>
                      </a:lnTo>
                      <a:lnTo>
                        <a:pt x="559389" y="534294"/>
                      </a:lnTo>
                      <a:lnTo>
                        <a:pt x="0" y="534294"/>
                      </a:lnTo>
                      <a:close/>
                    </a:path>
                  </a:pathLst>
                </a:custGeom>
                <a:solidFill>
                  <a:srgbClr val="F38221"/>
                </a:solidFill>
              </p:spPr>
              <p:txBody>
                <a:bodyPr/>
                <a:lstStyle/>
                <a:p>
                  <a:endParaRPr lang="en-ZA"/>
                </a:p>
              </p:txBody>
            </p:sp>
            <p:sp>
              <p:nvSpPr>
                <p:cNvPr id="33" name="TextBox 33"/>
                <p:cNvSpPr txBox="1"/>
                <p:nvPr/>
              </p:nvSpPr>
              <p:spPr>
                <a:xfrm>
                  <a:off x="0" y="-38100"/>
                  <a:ext cx="559389" cy="572394"/>
                </a:xfrm>
                <a:prstGeom prst="rect">
                  <a:avLst/>
                </a:prstGeom>
              </p:spPr>
              <p:txBody>
                <a:bodyPr lIns="55272" tIns="55272" rIns="55272" bIns="55272" rtlCol="0" anchor="ctr"/>
                <a:lstStyle/>
                <a:p>
                  <a:pPr algn="ctr">
                    <a:lnSpc>
                      <a:spcPts val="947"/>
                    </a:lnSpc>
                  </a:pPr>
                  <a:endParaRPr/>
                </a:p>
              </p:txBody>
            </p:sp>
          </p:grpSp>
        </p:grpSp>
        <p:grpSp>
          <p:nvGrpSpPr>
            <p:cNvPr id="34" name="Group 34"/>
            <p:cNvGrpSpPr/>
            <p:nvPr/>
          </p:nvGrpSpPr>
          <p:grpSpPr>
            <a:xfrm>
              <a:off x="12794457" y="7811075"/>
              <a:ext cx="2916466" cy="1447225"/>
              <a:chOff x="0" y="0"/>
              <a:chExt cx="3888622" cy="1929634"/>
            </a:xfrm>
          </p:grpSpPr>
          <p:grpSp>
            <p:nvGrpSpPr>
              <p:cNvPr id="35" name="Group 35"/>
              <p:cNvGrpSpPr/>
              <p:nvPr/>
            </p:nvGrpSpPr>
            <p:grpSpPr>
              <a:xfrm>
                <a:off x="0" y="0"/>
                <a:ext cx="1887096" cy="1929634"/>
                <a:chOff x="0" y="0"/>
                <a:chExt cx="794882" cy="812800"/>
              </a:xfrm>
            </p:grpSpPr>
            <p:sp>
              <p:nvSpPr>
                <p:cNvPr id="36" name="Freeform 36"/>
                <p:cNvSpPr/>
                <p:nvPr/>
              </p:nvSpPr>
              <p:spPr>
                <a:xfrm>
                  <a:off x="0" y="0"/>
                  <a:ext cx="794882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82" h="812800">
                      <a:moveTo>
                        <a:pt x="397441" y="0"/>
                      </a:moveTo>
                      <a:cubicBezTo>
                        <a:pt x="177940" y="0"/>
                        <a:pt x="0" y="181951"/>
                        <a:pt x="0" y="406400"/>
                      </a:cubicBezTo>
                      <a:cubicBezTo>
                        <a:pt x="0" y="630849"/>
                        <a:pt x="177940" y="812800"/>
                        <a:pt x="397441" y="812800"/>
                      </a:cubicBezTo>
                      <a:cubicBezTo>
                        <a:pt x="616942" y="812800"/>
                        <a:pt x="794882" y="630849"/>
                        <a:pt x="794882" y="406400"/>
                      </a:cubicBezTo>
                      <a:cubicBezTo>
                        <a:pt x="794882" y="181951"/>
                        <a:pt x="616942" y="0"/>
                        <a:pt x="397441" y="0"/>
                      </a:cubicBezTo>
                      <a:close/>
                    </a:path>
                  </a:pathLst>
                </a:custGeom>
                <a:solidFill>
                  <a:srgbClr val="157CB1"/>
                </a:solidFill>
              </p:spPr>
              <p:txBody>
                <a:bodyPr/>
                <a:lstStyle/>
                <a:p>
                  <a:endParaRPr lang="en-ZA"/>
                </a:p>
              </p:txBody>
            </p:sp>
            <p:sp>
              <p:nvSpPr>
                <p:cNvPr id="37" name="TextBox 37"/>
                <p:cNvSpPr txBox="1"/>
                <p:nvPr/>
              </p:nvSpPr>
              <p:spPr>
                <a:xfrm>
                  <a:off x="74520" y="0"/>
                  <a:ext cx="645842" cy="736600"/>
                </a:xfrm>
                <a:prstGeom prst="rect">
                  <a:avLst/>
                </a:prstGeom>
              </p:spPr>
              <p:txBody>
                <a:bodyPr lIns="45687" tIns="45687" rIns="45687" bIns="45687" rtlCol="0" anchor="ctr"/>
                <a:lstStyle/>
                <a:p>
                  <a:pPr algn="ctr">
                    <a:lnSpc>
                      <a:spcPts val="2520"/>
                    </a:lnSpc>
                  </a:pPr>
                  <a:endParaRPr/>
                </a:p>
              </p:txBody>
            </p:sp>
          </p:grpSp>
          <p:grpSp>
            <p:nvGrpSpPr>
              <p:cNvPr id="38" name="Group 38"/>
              <p:cNvGrpSpPr/>
              <p:nvPr/>
            </p:nvGrpSpPr>
            <p:grpSpPr>
              <a:xfrm>
                <a:off x="2001526" y="0"/>
                <a:ext cx="1887096" cy="1929634"/>
                <a:chOff x="0" y="0"/>
                <a:chExt cx="794882" cy="812800"/>
              </a:xfrm>
            </p:grpSpPr>
            <p:sp>
              <p:nvSpPr>
                <p:cNvPr id="39" name="Freeform 39"/>
                <p:cNvSpPr/>
                <p:nvPr/>
              </p:nvSpPr>
              <p:spPr>
                <a:xfrm>
                  <a:off x="0" y="0"/>
                  <a:ext cx="794882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82" h="812800">
                      <a:moveTo>
                        <a:pt x="397441" y="0"/>
                      </a:moveTo>
                      <a:cubicBezTo>
                        <a:pt x="177940" y="0"/>
                        <a:pt x="0" y="181951"/>
                        <a:pt x="0" y="406400"/>
                      </a:cubicBezTo>
                      <a:cubicBezTo>
                        <a:pt x="0" y="630849"/>
                        <a:pt x="177940" y="812800"/>
                        <a:pt x="397441" y="812800"/>
                      </a:cubicBezTo>
                      <a:cubicBezTo>
                        <a:pt x="616942" y="812800"/>
                        <a:pt x="794882" y="630849"/>
                        <a:pt x="794882" y="406400"/>
                      </a:cubicBezTo>
                      <a:cubicBezTo>
                        <a:pt x="794882" y="181951"/>
                        <a:pt x="616942" y="0"/>
                        <a:pt x="397441" y="0"/>
                      </a:cubicBezTo>
                      <a:close/>
                    </a:path>
                  </a:pathLst>
                </a:custGeom>
                <a:solidFill>
                  <a:srgbClr val="157CB1"/>
                </a:solidFill>
              </p:spPr>
              <p:txBody>
                <a:bodyPr/>
                <a:lstStyle/>
                <a:p>
                  <a:endParaRPr lang="en-ZA"/>
                </a:p>
              </p:txBody>
            </p:sp>
            <p:sp>
              <p:nvSpPr>
                <p:cNvPr id="40" name="TextBox 40"/>
                <p:cNvSpPr txBox="1"/>
                <p:nvPr/>
              </p:nvSpPr>
              <p:spPr>
                <a:xfrm>
                  <a:off x="74520" y="0"/>
                  <a:ext cx="645842" cy="736600"/>
                </a:xfrm>
                <a:prstGeom prst="rect">
                  <a:avLst/>
                </a:prstGeom>
              </p:spPr>
              <p:txBody>
                <a:bodyPr lIns="45687" tIns="45687" rIns="45687" bIns="45687" rtlCol="0" anchor="ctr"/>
                <a:lstStyle/>
                <a:p>
                  <a:pPr algn="ctr">
                    <a:lnSpc>
                      <a:spcPts val="2520"/>
                    </a:lnSpc>
                  </a:pPr>
                  <a:endParaRPr/>
                </a:p>
              </p:txBody>
            </p:sp>
          </p:grpSp>
          <p:grpSp>
            <p:nvGrpSpPr>
              <p:cNvPr id="41" name="Group 41"/>
              <p:cNvGrpSpPr/>
              <p:nvPr/>
            </p:nvGrpSpPr>
            <p:grpSpPr>
              <a:xfrm>
                <a:off x="943548" y="0"/>
                <a:ext cx="2020264" cy="1929634"/>
                <a:chOff x="0" y="0"/>
                <a:chExt cx="559389" cy="534294"/>
              </a:xfrm>
            </p:grpSpPr>
            <p:sp>
              <p:nvSpPr>
                <p:cNvPr id="42" name="Freeform 42"/>
                <p:cNvSpPr/>
                <p:nvPr/>
              </p:nvSpPr>
              <p:spPr>
                <a:xfrm>
                  <a:off x="0" y="0"/>
                  <a:ext cx="559389" cy="53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389" h="534294">
                      <a:moveTo>
                        <a:pt x="0" y="0"/>
                      </a:moveTo>
                      <a:lnTo>
                        <a:pt x="559389" y="0"/>
                      </a:lnTo>
                      <a:lnTo>
                        <a:pt x="559389" y="534294"/>
                      </a:lnTo>
                      <a:lnTo>
                        <a:pt x="0" y="534294"/>
                      </a:lnTo>
                      <a:close/>
                    </a:path>
                  </a:pathLst>
                </a:custGeom>
                <a:solidFill>
                  <a:srgbClr val="157CB1"/>
                </a:solidFill>
              </p:spPr>
              <p:txBody>
                <a:bodyPr/>
                <a:lstStyle/>
                <a:p>
                  <a:endParaRPr lang="en-ZA"/>
                </a:p>
              </p:txBody>
            </p:sp>
            <p:sp>
              <p:nvSpPr>
                <p:cNvPr id="43" name="TextBox 43"/>
                <p:cNvSpPr txBox="1"/>
                <p:nvPr/>
              </p:nvSpPr>
              <p:spPr>
                <a:xfrm>
                  <a:off x="0" y="-76200"/>
                  <a:ext cx="559389" cy="610494"/>
                </a:xfrm>
                <a:prstGeom prst="rect">
                  <a:avLst/>
                </a:prstGeom>
              </p:spPr>
              <p:txBody>
                <a:bodyPr lIns="45687" tIns="45687" rIns="45687" bIns="45687" rtlCol="0" anchor="ctr"/>
                <a:lstStyle/>
                <a:p>
                  <a:pPr algn="ctr">
                    <a:lnSpc>
                      <a:spcPts val="2520"/>
                    </a:lnSpc>
                  </a:pPr>
                  <a:endParaRPr/>
                </a:p>
              </p:txBody>
            </p:sp>
          </p:grpSp>
        </p:grpSp>
        <p:grpSp>
          <p:nvGrpSpPr>
            <p:cNvPr id="44" name="Group 44"/>
            <p:cNvGrpSpPr/>
            <p:nvPr/>
          </p:nvGrpSpPr>
          <p:grpSpPr>
            <a:xfrm rot="5400000">
              <a:off x="13517468" y="7094801"/>
              <a:ext cx="1447225" cy="1447225"/>
              <a:chOff x="0" y="0"/>
              <a:chExt cx="812800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 rot="-5400000">
              <a:off x="11308600" y="6333816"/>
              <a:ext cx="1582315" cy="1582315"/>
              <a:chOff x="0" y="0"/>
              <a:chExt cx="812800" cy="8128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50" name="Group 50"/>
            <p:cNvGrpSpPr/>
            <p:nvPr/>
          </p:nvGrpSpPr>
          <p:grpSpPr>
            <a:xfrm rot="-5400000">
              <a:off x="16307886" y="8306886"/>
              <a:ext cx="631076" cy="1271752"/>
              <a:chOff x="0" y="0"/>
              <a:chExt cx="841434" cy="1695669"/>
            </a:xfrm>
          </p:grpSpPr>
          <p:grpSp>
            <p:nvGrpSpPr>
              <p:cNvPr id="51" name="Group 51"/>
              <p:cNvGrpSpPr/>
              <p:nvPr/>
            </p:nvGrpSpPr>
            <p:grpSpPr>
              <a:xfrm rot="-5400000">
                <a:off x="9274" y="863509"/>
                <a:ext cx="822885" cy="841434"/>
                <a:chOff x="0" y="0"/>
                <a:chExt cx="794882" cy="812800"/>
              </a:xfrm>
            </p:grpSpPr>
            <p:sp>
              <p:nvSpPr>
                <p:cNvPr id="52" name="Freeform 52"/>
                <p:cNvSpPr/>
                <p:nvPr/>
              </p:nvSpPr>
              <p:spPr>
                <a:xfrm>
                  <a:off x="0" y="0"/>
                  <a:ext cx="794882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82" h="812800">
                      <a:moveTo>
                        <a:pt x="397441" y="0"/>
                      </a:moveTo>
                      <a:cubicBezTo>
                        <a:pt x="177940" y="0"/>
                        <a:pt x="0" y="181951"/>
                        <a:pt x="0" y="406400"/>
                      </a:cubicBezTo>
                      <a:cubicBezTo>
                        <a:pt x="0" y="630849"/>
                        <a:pt x="177940" y="812800"/>
                        <a:pt x="397441" y="812800"/>
                      </a:cubicBezTo>
                      <a:cubicBezTo>
                        <a:pt x="616942" y="812800"/>
                        <a:pt x="794882" y="630849"/>
                        <a:pt x="794882" y="406400"/>
                      </a:cubicBezTo>
                      <a:cubicBezTo>
                        <a:pt x="794882" y="181951"/>
                        <a:pt x="616942" y="0"/>
                        <a:pt x="397441" y="0"/>
                      </a:cubicBezTo>
                      <a:close/>
                    </a:path>
                  </a:pathLst>
                </a:custGeom>
                <a:solidFill>
                  <a:srgbClr val="353535"/>
                </a:solidFill>
              </p:spPr>
              <p:txBody>
                <a:bodyPr/>
                <a:lstStyle/>
                <a:p>
                  <a:endParaRPr lang="en-ZA"/>
                </a:p>
              </p:txBody>
            </p:sp>
            <p:sp>
              <p:nvSpPr>
                <p:cNvPr id="53" name="TextBox 53"/>
                <p:cNvSpPr txBox="1"/>
                <p:nvPr/>
              </p:nvSpPr>
              <p:spPr>
                <a:xfrm>
                  <a:off x="74520" y="38100"/>
                  <a:ext cx="645842" cy="698500"/>
                </a:xfrm>
                <a:prstGeom prst="rect">
                  <a:avLst/>
                </a:prstGeom>
              </p:spPr>
              <p:txBody>
                <a:bodyPr lIns="55272" tIns="55272" rIns="55272" bIns="55272" rtlCol="0" anchor="ctr"/>
                <a:lstStyle/>
                <a:p>
                  <a:pPr algn="ctr">
                    <a:lnSpc>
                      <a:spcPts val="947"/>
                    </a:lnSpc>
                  </a:pPr>
                  <a:endParaRPr/>
                </a:p>
              </p:txBody>
            </p:sp>
          </p:grpSp>
          <p:grpSp>
            <p:nvGrpSpPr>
              <p:cNvPr id="54" name="Group 54"/>
              <p:cNvGrpSpPr/>
              <p:nvPr/>
            </p:nvGrpSpPr>
            <p:grpSpPr>
              <a:xfrm rot="-5400000">
                <a:off x="9274" y="-9274"/>
                <a:ext cx="822885" cy="841434"/>
                <a:chOff x="0" y="0"/>
                <a:chExt cx="794882" cy="812800"/>
              </a:xfrm>
            </p:grpSpPr>
            <p:sp>
              <p:nvSpPr>
                <p:cNvPr id="55" name="Freeform 55"/>
                <p:cNvSpPr/>
                <p:nvPr/>
              </p:nvSpPr>
              <p:spPr>
                <a:xfrm>
                  <a:off x="0" y="0"/>
                  <a:ext cx="794882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82" h="812800">
                      <a:moveTo>
                        <a:pt x="397441" y="0"/>
                      </a:moveTo>
                      <a:cubicBezTo>
                        <a:pt x="177940" y="0"/>
                        <a:pt x="0" y="181951"/>
                        <a:pt x="0" y="406400"/>
                      </a:cubicBezTo>
                      <a:cubicBezTo>
                        <a:pt x="0" y="630849"/>
                        <a:pt x="177940" y="812800"/>
                        <a:pt x="397441" y="812800"/>
                      </a:cubicBezTo>
                      <a:cubicBezTo>
                        <a:pt x="616942" y="812800"/>
                        <a:pt x="794882" y="630849"/>
                        <a:pt x="794882" y="406400"/>
                      </a:cubicBezTo>
                      <a:cubicBezTo>
                        <a:pt x="794882" y="181951"/>
                        <a:pt x="616942" y="0"/>
                        <a:pt x="397441" y="0"/>
                      </a:cubicBezTo>
                      <a:close/>
                    </a:path>
                  </a:pathLst>
                </a:custGeom>
                <a:solidFill>
                  <a:srgbClr val="353535"/>
                </a:solidFill>
              </p:spPr>
              <p:txBody>
                <a:bodyPr/>
                <a:lstStyle/>
                <a:p>
                  <a:endParaRPr lang="en-ZA"/>
                </a:p>
              </p:txBody>
            </p:sp>
            <p:sp>
              <p:nvSpPr>
                <p:cNvPr id="56" name="TextBox 56"/>
                <p:cNvSpPr txBox="1"/>
                <p:nvPr/>
              </p:nvSpPr>
              <p:spPr>
                <a:xfrm>
                  <a:off x="74520" y="38100"/>
                  <a:ext cx="645842" cy="698500"/>
                </a:xfrm>
                <a:prstGeom prst="rect">
                  <a:avLst/>
                </a:prstGeom>
              </p:spPr>
              <p:txBody>
                <a:bodyPr lIns="55272" tIns="55272" rIns="55272" bIns="55272" rtlCol="0" anchor="ctr"/>
                <a:lstStyle/>
                <a:p>
                  <a:pPr algn="ctr">
                    <a:lnSpc>
                      <a:spcPts val="947"/>
                    </a:lnSpc>
                  </a:pPr>
                  <a:endParaRPr/>
                </a:p>
              </p:txBody>
            </p:sp>
          </p:grpSp>
          <p:grpSp>
            <p:nvGrpSpPr>
              <p:cNvPr id="57" name="Group 57"/>
              <p:cNvGrpSpPr/>
              <p:nvPr/>
            </p:nvGrpSpPr>
            <p:grpSpPr>
              <a:xfrm rot="-5400000">
                <a:off x="-19760" y="423032"/>
                <a:ext cx="880955" cy="841434"/>
                <a:chOff x="0" y="0"/>
                <a:chExt cx="559389" cy="534294"/>
              </a:xfrm>
            </p:grpSpPr>
            <p:sp>
              <p:nvSpPr>
                <p:cNvPr id="58" name="Freeform 58"/>
                <p:cNvSpPr/>
                <p:nvPr/>
              </p:nvSpPr>
              <p:spPr>
                <a:xfrm>
                  <a:off x="0" y="0"/>
                  <a:ext cx="559389" cy="53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389" h="534294">
                      <a:moveTo>
                        <a:pt x="0" y="0"/>
                      </a:moveTo>
                      <a:lnTo>
                        <a:pt x="559389" y="0"/>
                      </a:lnTo>
                      <a:lnTo>
                        <a:pt x="559389" y="534294"/>
                      </a:lnTo>
                      <a:lnTo>
                        <a:pt x="0" y="534294"/>
                      </a:lnTo>
                      <a:close/>
                    </a:path>
                  </a:pathLst>
                </a:custGeom>
                <a:solidFill>
                  <a:srgbClr val="353535"/>
                </a:solidFill>
              </p:spPr>
              <p:txBody>
                <a:bodyPr/>
                <a:lstStyle/>
                <a:p>
                  <a:endParaRPr lang="en-ZA"/>
                </a:p>
              </p:txBody>
            </p:sp>
            <p:sp>
              <p:nvSpPr>
                <p:cNvPr id="59" name="TextBox 59"/>
                <p:cNvSpPr txBox="1"/>
                <p:nvPr/>
              </p:nvSpPr>
              <p:spPr>
                <a:xfrm>
                  <a:off x="0" y="-38100"/>
                  <a:ext cx="559389" cy="572394"/>
                </a:xfrm>
                <a:prstGeom prst="rect">
                  <a:avLst/>
                </a:prstGeom>
              </p:spPr>
              <p:txBody>
                <a:bodyPr lIns="55272" tIns="55272" rIns="55272" bIns="55272" rtlCol="0" anchor="ctr"/>
                <a:lstStyle/>
                <a:p>
                  <a:pPr algn="ctr">
                    <a:lnSpc>
                      <a:spcPts val="947"/>
                    </a:lnSpc>
                  </a:pPr>
                  <a:endParaRPr/>
                </a:p>
              </p:txBody>
            </p:sp>
          </p:grpSp>
        </p:grpSp>
        <p:grpSp>
          <p:nvGrpSpPr>
            <p:cNvPr id="60" name="Group 60"/>
            <p:cNvGrpSpPr/>
            <p:nvPr/>
          </p:nvGrpSpPr>
          <p:grpSpPr>
            <a:xfrm rot="-5400000">
              <a:off x="16312424" y="8302086"/>
              <a:ext cx="631076" cy="631076"/>
              <a:chOff x="0" y="0"/>
              <a:chExt cx="812800" cy="812800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2" name="TextBox 6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sp>
        <p:nvSpPr>
          <p:cNvPr id="70" name="Oval 69">
            <a:extLst>
              <a:ext uri="{FF2B5EF4-FFF2-40B4-BE49-F238E27FC236}">
                <a16:creationId xmlns:a16="http://schemas.microsoft.com/office/drawing/2014/main" id="{7AB85119-A2FD-9C26-2617-4FF3FB11DA12}"/>
              </a:ext>
            </a:extLst>
          </p:cNvPr>
          <p:cNvSpPr/>
          <p:nvPr/>
        </p:nvSpPr>
        <p:spPr>
          <a:xfrm>
            <a:off x="10042256" y="-1735590"/>
            <a:ext cx="1960077" cy="1960077"/>
          </a:xfrm>
          <a:prstGeom prst="ellipse">
            <a:avLst/>
          </a:prstGeom>
          <a:solidFill>
            <a:srgbClr val="105F86">
              <a:alpha val="6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EA96ACDC-D8FD-E9EF-8D91-649829681A15}"/>
              </a:ext>
            </a:extLst>
          </p:cNvPr>
          <p:cNvSpPr/>
          <p:nvPr/>
        </p:nvSpPr>
        <p:spPr>
          <a:xfrm>
            <a:off x="7543800" y="-1573933"/>
            <a:ext cx="2145433" cy="2145433"/>
          </a:xfrm>
          <a:prstGeom prst="ellipse">
            <a:avLst/>
          </a:prstGeom>
          <a:solidFill>
            <a:srgbClr val="ECB751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346AF768-265B-49EB-A06D-7EBF402CC39D}"/>
              </a:ext>
            </a:extLst>
          </p:cNvPr>
          <p:cNvSpPr/>
          <p:nvPr/>
        </p:nvSpPr>
        <p:spPr>
          <a:xfrm>
            <a:off x="14012861" y="-2184533"/>
            <a:ext cx="2756033" cy="2756033"/>
          </a:xfrm>
          <a:prstGeom prst="ellipse">
            <a:avLst/>
          </a:prstGeom>
          <a:solidFill>
            <a:srgbClr val="157CB1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C84A29EE-530C-628F-CF54-B5AEA3DAA64B}"/>
              </a:ext>
            </a:extLst>
          </p:cNvPr>
          <p:cNvSpPr/>
          <p:nvPr/>
        </p:nvSpPr>
        <p:spPr>
          <a:xfrm>
            <a:off x="17313793" y="-382783"/>
            <a:ext cx="3053936" cy="3053936"/>
          </a:xfrm>
          <a:prstGeom prst="ellipse">
            <a:avLst/>
          </a:prstGeom>
          <a:solidFill>
            <a:srgbClr val="353535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B4873E09-E0D2-5231-BCDF-220B5117276A}"/>
              </a:ext>
            </a:extLst>
          </p:cNvPr>
          <p:cNvSpPr/>
          <p:nvPr/>
        </p:nvSpPr>
        <p:spPr>
          <a:xfrm>
            <a:off x="17740242" y="5512891"/>
            <a:ext cx="1742718" cy="1742718"/>
          </a:xfrm>
          <a:prstGeom prst="ellipse">
            <a:avLst/>
          </a:prstGeom>
          <a:solidFill>
            <a:srgbClr val="F3822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540E35CF-6C06-8F10-16D9-3314CBAD767F}"/>
              </a:ext>
            </a:extLst>
          </p:cNvPr>
          <p:cNvSpPr/>
          <p:nvPr/>
        </p:nvSpPr>
        <p:spPr>
          <a:xfrm>
            <a:off x="18040353" y="7639053"/>
            <a:ext cx="1085847" cy="1085847"/>
          </a:xfrm>
          <a:prstGeom prst="ellipse">
            <a:avLst/>
          </a:prstGeom>
          <a:solidFill>
            <a:srgbClr val="157CB1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CAC1807F-5EBB-5952-6431-8421348DCC5B}"/>
              </a:ext>
            </a:extLst>
          </p:cNvPr>
          <p:cNvSpPr/>
          <p:nvPr/>
        </p:nvSpPr>
        <p:spPr>
          <a:xfrm>
            <a:off x="14782800" y="1120012"/>
            <a:ext cx="1127888" cy="1127888"/>
          </a:xfrm>
          <a:prstGeom prst="ellipse">
            <a:avLst/>
          </a:prstGeom>
          <a:solidFill>
            <a:srgbClr val="F382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956D7-61A4-0416-0D75-7BC062175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Oval 81">
            <a:extLst>
              <a:ext uri="{FF2B5EF4-FFF2-40B4-BE49-F238E27FC236}">
                <a16:creationId xmlns:a16="http://schemas.microsoft.com/office/drawing/2014/main" id="{F273C283-287F-C810-D318-87ADC17B30C5}"/>
              </a:ext>
            </a:extLst>
          </p:cNvPr>
          <p:cNvSpPr/>
          <p:nvPr/>
        </p:nvSpPr>
        <p:spPr>
          <a:xfrm>
            <a:off x="16244299" y="713330"/>
            <a:ext cx="848770" cy="848770"/>
          </a:xfrm>
          <a:prstGeom prst="ellipse">
            <a:avLst/>
          </a:prstGeom>
          <a:solidFill>
            <a:srgbClr val="ECB751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55868D8-2DD0-E08D-FDAB-9B3423C36261}"/>
              </a:ext>
            </a:extLst>
          </p:cNvPr>
          <p:cNvGrpSpPr/>
          <p:nvPr/>
        </p:nvGrpSpPr>
        <p:grpSpPr>
          <a:xfrm>
            <a:off x="0" y="0"/>
            <a:ext cx="514350" cy="10287000"/>
            <a:chOff x="0" y="0"/>
            <a:chExt cx="135467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B240DE6-EF02-DB03-8D35-3318B4F1FD4B}"/>
                </a:ext>
              </a:extLst>
            </p:cNvPr>
            <p:cNvSpPr/>
            <p:nvPr/>
          </p:nvSpPr>
          <p:spPr>
            <a:xfrm>
              <a:off x="0" y="0"/>
              <a:ext cx="135467" cy="2709333"/>
            </a:xfrm>
            <a:custGeom>
              <a:avLst/>
              <a:gdLst/>
              <a:ahLst/>
              <a:cxnLst/>
              <a:rect l="l" t="t" r="r" b="b"/>
              <a:pathLst>
                <a:path w="135467" h="2709333">
                  <a:moveTo>
                    <a:pt x="0" y="0"/>
                  </a:moveTo>
                  <a:lnTo>
                    <a:pt x="135467" y="0"/>
                  </a:lnTo>
                  <a:lnTo>
                    <a:pt x="1354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61EC203-DE08-3227-17E9-A20AC0D34ACE}"/>
                </a:ext>
              </a:extLst>
            </p:cNvPr>
            <p:cNvSpPr txBox="1"/>
            <p:nvPr/>
          </p:nvSpPr>
          <p:spPr>
            <a:xfrm>
              <a:off x="0" y="-28575"/>
              <a:ext cx="1354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6F040441-E938-699C-9EFB-57394384ADF2}"/>
              </a:ext>
            </a:extLst>
          </p:cNvPr>
          <p:cNvSpPr txBox="1"/>
          <p:nvPr/>
        </p:nvSpPr>
        <p:spPr>
          <a:xfrm>
            <a:off x="1079098" y="1039717"/>
            <a:ext cx="16136706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99"/>
              </a:lnSpc>
            </a:pPr>
            <a:r>
              <a:rPr lang="en-US" sz="2499" b="1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THE THEME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5815A047-5D54-25CB-41BA-195682951B15}"/>
              </a:ext>
            </a:extLst>
          </p:cNvPr>
          <p:cNvSpPr txBox="1"/>
          <p:nvPr/>
        </p:nvSpPr>
        <p:spPr>
          <a:xfrm>
            <a:off x="990600" y="1880651"/>
            <a:ext cx="16180202" cy="1974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590"/>
              </a:lnSpc>
            </a:pPr>
            <a:r>
              <a:rPr lang="en-US" sz="7200" b="1" spc="-138" dirty="0">
                <a:solidFill>
                  <a:srgbClr val="F38221"/>
                </a:solidFill>
                <a:latin typeface="Gordita Bold"/>
                <a:ea typeface="Gordita Bold"/>
                <a:cs typeface="Gordita Bold"/>
                <a:sym typeface="Gordita Bold"/>
              </a:rPr>
              <a:t>EVERY BODY </a:t>
            </a:r>
            <a:r>
              <a:rPr lang="en-US" sz="72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is the World</a:t>
            </a:r>
          </a:p>
          <a:p>
            <a:pPr>
              <a:lnSpc>
                <a:spcPts val="7590"/>
              </a:lnSpc>
            </a:pPr>
            <a:r>
              <a:rPr lang="en-US" sz="72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Sexual Health Day 2026 theme.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D5CDED70-EA6A-5108-173E-E060D62EE92E}"/>
              </a:ext>
            </a:extLst>
          </p:cNvPr>
          <p:cNvSpPr txBox="1"/>
          <p:nvPr/>
        </p:nvSpPr>
        <p:spPr>
          <a:xfrm>
            <a:off x="1066800" y="4762500"/>
            <a:ext cx="8088923" cy="10488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ZA" sz="3200" i="1" dirty="0">
                <a:latin typeface="Gordita" pitchFamily="50" charset="0"/>
                <a:cs typeface="Gordita" pitchFamily="50" charset="0"/>
              </a:rPr>
              <a:t>Our bodies are personal, relational and political — all at once, all the time.</a:t>
            </a:r>
            <a:endParaRPr lang="en-US" sz="3000" i="1" spc="60" dirty="0">
              <a:solidFill>
                <a:srgbClr val="000000"/>
              </a:solidFill>
              <a:latin typeface="Gordita" pitchFamily="50" charset="0"/>
              <a:ea typeface="Gordita Italics"/>
              <a:cs typeface="Gordita" pitchFamily="50" charset="0"/>
              <a:sym typeface="Gordita Italics"/>
            </a:endParaRP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FCE20713-450B-B427-33CB-FB844AC90A32}"/>
              </a:ext>
            </a:extLst>
          </p:cNvPr>
          <p:cNvSpPr txBox="1"/>
          <p:nvPr/>
        </p:nvSpPr>
        <p:spPr>
          <a:xfrm>
            <a:off x="1066800" y="6745996"/>
            <a:ext cx="10481656" cy="26572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ZA" sz="3200" b="1" dirty="0">
                <a:latin typeface="Gordita" pitchFamily="50" charset="0"/>
                <a:cs typeface="Gordita" pitchFamily="50" charset="0"/>
              </a:rPr>
              <a:t>Personal</a:t>
            </a:r>
            <a:r>
              <a:rPr lang="en-ZA" sz="3200" dirty="0">
                <a:latin typeface="Gordita" pitchFamily="50" charset="0"/>
                <a:cs typeface="Gordita" pitchFamily="50" charset="0"/>
              </a:rPr>
              <a:t>, because our body is our own.</a:t>
            </a:r>
          </a:p>
          <a:p>
            <a:pPr>
              <a:lnSpc>
                <a:spcPts val="4200"/>
              </a:lnSpc>
            </a:pPr>
            <a:r>
              <a:rPr lang="en-ZA" sz="3200" b="1" dirty="0">
                <a:latin typeface="Gordita" pitchFamily="50" charset="0"/>
                <a:cs typeface="Gordita" pitchFamily="50" charset="0"/>
              </a:rPr>
              <a:t>Relational</a:t>
            </a:r>
            <a:r>
              <a:rPr lang="en-ZA" sz="3200" dirty="0">
                <a:latin typeface="Gordita" pitchFamily="50" charset="0"/>
                <a:cs typeface="Gordita" pitchFamily="50" charset="0"/>
              </a:rPr>
              <a:t>, because it is how we meet everybody else. </a:t>
            </a:r>
            <a:r>
              <a:rPr lang="en-ZA" sz="3200" b="1" dirty="0">
                <a:latin typeface="Gordita" pitchFamily="50" charset="0"/>
                <a:cs typeface="Gordita" pitchFamily="50" charset="0"/>
              </a:rPr>
              <a:t>Political</a:t>
            </a:r>
            <a:r>
              <a:rPr lang="en-ZA" sz="3200" dirty="0">
                <a:latin typeface="Gordita" pitchFamily="50" charset="0"/>
                <a:cs typeface="Gordita" pitchFamily="50" charset="0"/>
              </a:rPr>
              <a:t>, because other people write rules about it: what we are taught, what care we can get, what is allowed and what is not.</a:t>
            </a:r>
            <a:endParaRPr lang="en-US" sz="3000" spc="60" dirty="0">
              <a:solidFill>
                <a:srgbClr val="353535"/>
              </a:solidFill>
              <a:latin typeface="Gordita" pitchFamily="50" charset="0"/>
              <a:ea typeface="Gordita"/>
              <a:cs typeface="Gordita" pitchFamily="50" charset="0"/>
              <a:sym typeface="Gordita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A7C96B75-6CAD-7453-91A7-4CF416394A94}"/>
              </a:ext>
            </a:extLst>
          </p:cNvPr>
          <p:cNvSpPr/>
          <p:nvPr/>
        </p:nvSpPr>
        <p:spPr>
          <a:xfrm>
            <a:off x="10042256" y="-1735590"/>
            <a:ext cx="1960077" cy="1960077"/>
          </a:xfrm>
          <a:prstGeom prst="ellipse">
            <a:avLst/>
          </a:prstGeom>
          <a:solidFill>
            <a:srgbClr val="105F86">
              <a:alpha val="6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A9B0BDA-A21E-B03F-6BB4-737F6E9F0FFC}"/>
              </a:ext>
            </a:extLst>
          </p:cNvPr>
          <p:cNvSpPr/>
          <p:nvPr/>
        </p:nvSpPr>
        <p:spPr>
          <a:xfrm>
            <a:off x="7543800" y="-1573933"/>
            <a:ext cx="2145433" cy="2145433"/>
          </a:xfrm>
          <a:prstGeom prst="ellipse">
            <a:avLst/>
          </a:prstGeom>
          <a:solidFill>
            <a:srgbClr val="ECB751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A9F1FC90-F437-669F-4947-724380897E5E}"/>
              </a:ext>
            </a:extLst>
          </p:cNvPr>
          <p:cNvSpPr/>
          <p:nvPr/>
        </p:nvSpPr>
        <p:spPr>
          <a:xfrm>
            <a:off x="14012861" y="-2184533"/>
            <a:ext cx="2756033" cy="2756033"/>
          </a:xfrm>
          <a:prstGeom prst="ellipse">
            <a:avLst/>
          </a:prstGeom>
          <a:solidFill>
            <a:srgbClr val="157CB1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165F325B-E4B1-5C0E-B103-3FD881BE6B57}"/>
              </a:ext>
            </a:extLst>
          </p:cNvPr>
          <p:cNvSpPr/>
          <p:nvPr/>
        </p:nvSpPr>
        <p:spPr>
          <a:xfrm>
            <a:off x="17313793" y="-382783"/>
            <a:ext cx="3053936" cy="3053936"/>
          </a:xfrm>
          <a:prstGeom prst="ellipse">
            <a:avLst/>
          </a:prstGeom>
          <a:solidFill>
            <a:srgbClr val="353535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56C1951-9197-1267-44AD-E9A6C88A2F40}"/>
              </a:ext>
            </a:extLst>
          </p:cNvPr>
          <p:cNvSpPr/>
          <p:nvPr/>
        </p:nvSpPr>
        <p:spPr>
          <a:xfrm>
            <a:off x="17740242" y="5512891"/>
            <a:ext cx="1742718" cy="1742718"/>
          </a:xfrm>
          <a:prstGeom prst="ellipse">
            <a:avLst/>
          </a:prstGeom>
          <a:solidFill>
            <a:srgbClr val="F3822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904656F-2803-B924-183A-E706AEAAA32A}"/>
              </a:ext>
            </a:extLst>
          </p:cNvPr>
          <p:cNvSpPr/>
          <p:nvPr/>
        </p:nvSpPr>
        <p:spPr>
          <a:xfrm>
            <a:off x="18040353" y="7639053"/>
            <a:ext cx="1085847" cy="1085847"/>
          </a:xfrm>
          <a:prstGeom prst="ellipse">
            <a:avLst/>
          </a:prstGeom>
          <a:solidFill>
            <a:srgbClr val="157CB1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F1E4FD06-45CB-2DD1-8D55-4C1446424885}"/>
              </a:ext>
            </a:extLst>
          </p:cNvPr>
          <p:cNvSpPr/>
          <p:nvPr/>
        </p:nvSpPr>
        <p:spPr>
          <a:xfrm>
            <a:off x="14782800" y="1120012"/>
            <a:ext cx="1127888" cy="1127888"/>
          </a:xfrm>
          <a:prstGeom prst="ellipse">
            <a:avLst/>
          </a:prstGeom>
          <a:solidFill>
            <a:srgbClr val="F382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10E3EFA6-A415-0D60-DF4E-455AEA6BDBFB}"/>
              </a:ext>
            </a:extLst>
          </p:cNvPr>
          <p:cNvSpPr txBox="1"/>
          <p:nvPr/>
        </p:nvSpPr>
        <p:spPr>
          <a:xfrm>
            <a:off x="17765801" y="9486900"/>
            <a:ext cx="25300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60">
                <a:solidFill>
                  <a:srgbClr val="157CB1"/>
                </a:solidFill>
                <a:latin typeface="Gordita"/>
                <a:ea typeface="Gordita"/>
                <a:cs typeface="Gordita"/>
                <a:sym typeface="Gordita"/>
              </a:rPr>
              <a:t>3</a:t>
            </a:r>
          </a:p>
        </p:txBody>
      </p:sp>
      <p:grpSp>
        <p:nvGrpSpPr>
          <p:cNvPr id="63" name="Group 11">
            <a:extLst>
              <a:ext uri="{FF2B5EF4-FFF2-40B4-BE49-F238E27FC236}">
                <a16:creationId xmlns:a16="http://schemas.microsoft.com/office/drawing/2014/main" id="{ED826081-35C5-4D5C-8136-9E76C6D00272}"/>
              </a:ext>
            </a:extLst>
          </p:cNvPr>
          <p:cNvGrpSpPr/>
          <p:nvPr/>
        </p:nvGrpSpPr>
        <p:grpSpPr>
          <a:xfrm>
            <a:off x="16210530" y="3206749"/>
            <a:ext cx="1048770" cy="2113494"/>
            <a:chOff x="0" y="0"/>
            <a:chExt cx="1398360" cy="2817992"/>
          </a:xfrm>
        </p:grpSpPr>
        <p:grpSp>
          <p:nvGrpSpPr>
            <p:cNvPr id="64" name="Group 12">
              <a:extLst>
                <a:ext uri="{FF2B5EF4-FFF2-40B4-BE49-F238E27FC236}">
                  <a16:creationId xmlns:a16="http://schemas.microsoft.com/office/drawing/2014/main" id="{0A1BEF45-0B64-183F-8F07-21DA4A617604}"/>
                </a:ext>
              </a:extLst>
            </p:cNvPr>
            <p:cNvGrpSpPr/>
            <p:nvPr/>
          </p:nvGrpSpPr>
          <p:grpSpPr>
            <a:xfrm rot="-5400000">
              <a:off x="15413" y="1435045"/>
              <a:ext cx="1367534" cy="1398360"/>
              <a:chOff x="0" y="0"/>
              <a:chExt cx="794882" cy="812800"/>
            </a:xfrm>
          </p:grpSpPr>
          <p:sp>
            <p:nvSpPr>
              <p:cNvPr id="77" name="Freeform 13">
                <a:extLst>
                  <a:ext uri="{FF2B5EF4-FFF2-40B4-BE49-F238E27FC236}">
                    <a16:creationId xmlns:a16="http://schemas.microsoft.com/office/drawing/2014/main" id="{76A4AA18-66EE-8467-2A7D-0DC29C62A497}"/>
                  </a:ext>
                </a:extLst>
              </p:cNvPr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8" name="TextBox 14">
                <a:extLst>
                  <a:ext uri="{FF2B5EF4-FFF2-40B4-BE49-F238E27FC236}">
                    <a16:creationId xmlns:a16="http://schemas.microsoft.com/office/drawing/2014/main" id="{FBA21F4D-F14F-4496-8009-A96AB643AC26}"/>
                  </a:ext>
                </a:extLst>
              </p:cNvPr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65" name="Group 15">
              <a:extLst>
                <a:ext uri="{FF2B5EF4-FFF2-40B4-BE49-F238E27FC236}">
                  <a16:creationId xmlns:a16="http://schemas.microsoft.com/office/drawing/2014/main" id="{FE059B85-17C9-71AF-7BFB-DD31D865EC2E}"/>
                </a:ext>
              </a:extLst>
            </p:cNvPr>
            <p:cNvGrpSpPr/>
            <p:nvPr/>
          </p:nvGrpSpPr>
          <p:grpSpPr>
            <a:xfrm rot="-5400000">
              <a:off x="15413" y="-15413"/>
              <a:ext cx="1367534" cy="1398360"/>
              <a:chOff x="0" y="0"/>
              <a:chExt cx="794882" cy="812800"/>
            </a:xfrm>
          </p:grpSpPr>
          <p:sp>
            <p:nvSpPr>
              <p:cNvPr id="69" name="Freeform 16">
                <a:extLst>
                  <a:ext uri="{FF2B5EF4-FFF2-40B4-BE49-F238E27FC236}">
                    <a16:creationId xmlns:a16="http://schemas.microsoft.com/office/drawing/2014/main" id="{9A8AA168-4F00-9378-A687-37AFEA70F714}"/>
                  </a:ext>
                </a:extLst>
              </p:cNvPr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1" name="TextBox 17">
                <a:extLst>
                  <a:ext uri="{FF2B5EF4-FFF2-40B4-BE49-F238E27FC236}">
                    <a16:creationId xmlns:a16="http://schemas.microsoft.com/office/drawing/2014/main" id="{9B08690B-547F-6A94-0A66-FDA3199B46D6}"/>
                  </a:ext>
                </a:extLst>
              </p:cNvPr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66" name="Group 18">
              <a:extLst>
                <a:ext uri="{FF2B5EF4-FFF2-40B4-BE49-F238E27FC236}">
                  <a16:creationId xmlns:a16="http://schemas.microsoft.com/office/drawing/2014/main" id="{A18F11C2-1B3B-18CD-FF2E-B63F60CBD199}"/>
                </a:ext>
              </a:extLst>
            </p:cNvPr>
            <p:cNvGrpSpPr/>
            <p:nvPr/>
          </p:nvGrpSpPr>
          <p:grpSpPr>
            <a:xfrm rot="-5400000">
              <a:off x="-32839" y="703027"/>
              <a:ext cx="1464037" cy="1398360"/>
              <a:chOff x="0" y="0"/>
              <a:chExt cx="559389" cy="534294"/>
            </a:xfrm>
          </p:grpSpPr>
          <p:sp>
            <p:nvSpPr>
              <p:cNvPr id="67" name="Freeform 19">
                <a:extLst>
                  <a:ext uri="{FF2B5EF4-FFF2-40B4-BE49-F238E27FC236}">
                    <a16:creationId xmlns:a16="http://schemas.microsoft.com/office/drawing/2014/main" id="{D7F0B1D9-B0BC-BEDC-2021-5732E64309CE}"/>
                  </a:ext>
                </a:extLst>
              </p:cNvPr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ECB75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8" name="TextBox 20">
                <a:extLst>
                  <a:ext uri="{FF2B5EF4-FFF2-40B4-BE49-F238E27FC236}">
                    <a16:creationId xmlns:a16="http://schemas.microsoft.com/office/drawing/2014/main" id="{2CB6C65D-1BBC-9F29-8C96-E42F3B66088C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79" name="Group 21">
            <a:extLst>
              <a:ext uri="{FF2B5EF4-FFF2-40B4-BE49-F238E27FC236}">
                <a16:creationId xmlns:a16="http://schemas.microsoft.com/office/drawing/2014/main" id="{59340D1F-20EA-86D0-A32C-B1E3C57E02AB}"/>
              </a:ext>
            </a:extLst>
          </p:cNvPr>
          <p:cNvGrpSpPr/>
          <p:nvPr/>
        </p:nvGrpSpPr>
        <p:grpSpPr>
          <a:xfrm>
            <a:off x="15691464" y="3747524"/>
            <a:ext cx="1048770" cy="1048770"/>
            <a:chOff x="0" y="0"/>
            <a:chExt cx="812800" cy="812800"/>
          </a:xfrm>
        </p:grpSpPr>
        <p:sp>
          <p:nvSpPr>
            <p:cNvPr id="81" name="Freeform 22">
              <a:extLst>
                <a:ext uri="{FF2B5EF4-FFF2-40B4-BE49-F238E27FC236}">
                  <a16:creationId xmlns:a16="http://schemas.microsoft.com/office/drawing/2014/main" id="{EEE63D65-C23D-AC32-D916-DCB92988A9A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83" name="TextBox 23">
              <a:extLst>
                <a:ext uri="{FF2B5EF4-FFF2-40B4-BE49-F238E27FC236}">
                  <a16:creationId xmlns:a16="http://schemas.microsoft.com/office/drawing/2014/main" id="{29C83ADA-721D-5744-4E97-5250B86E225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grpSp>
        <p:nvGrpSpPr>
          <p:cNvPr id="84" name="Group 24">
            <a:extLst>
              <a:ext uri="{FF2B5EF4-FFF2-40B4-BE49-F238E27FC236}">
                <a16:creationId xmlns:a16="http://schemas.microsoft.com/office/drawing/2014/main" id="{3C08D641-1CF5-E831-8F47-4A20353AFAD5}"/>
              </a:ext>
            </a:extLst>
          </p:cNvPr>
          <p:cNvGrpSpPr/>
          <p:nvPr/>
        </p:nvGrpSpPr>
        <p:grpSpPr>
          <a:xfrm rot="-5400000">
            <a:off x="12649206" y="6227486"/>
            <a:ext cx="3398461" cy="6223516"/>
            <a:chOff x="-293628" y="-1"/>
            <a:chExt cx="4531282" cy="8298022"/>
          </a:xfrm>
        </p:grpSpPr>
        <p:grpSp>
          <p:nvGrpSpPr>
            <p:cNvPr id="85" name="Group 25">
              <a:extLst>
                <a:ext uri="{FF2B5EF4-FFF2-40B4-BE49-F238E27FC236}">
                  <a16:creationId xmlns:a16="http://schemas.microsoft.com/office/drawing/2014/main" id="{4AF551FC-06BC-FB98-3B32-254F422E7C57}"/>
                </a:ext>
              </a:extLst>
            </p:cNvPr>
            <p:cNvGrpSpPr/>
            <p:nvPr/>
          </p:nvGrpSpPr>
          <p:grpSpPr>
            <a:xfrm rot="-5400000">
              <a:off x="165350" y="4225717"/>
              <a:ext cx="4026918" cy="4117690"/>
              <a:chOff x="0" y="23680"/>
              <a:chExt cx="794882" cy="812800"/>
            </a:xfrm>
          </p:grpSpPr>
          <p:sp>
            <p:nvSpPr>
              <p:cNvPr id="92" name="Freeform 26">
                <a:extLst>
                  <a:ext uri="{FF2B5EF4-FFF2-40B4-BE49-F238E27FC236}">
                    <a16:creationId xmlns:a16="http://schemas.microsoft.com/office/drawing/2014/main" id="{0C90BBB0-A19E-EE91-50C7-6D27A8996DBB}"/>
                  </a:ext>
                </a:extLst>
              </p:cNvPr>
              <p:cNvSpPr/>
              <p:nvPr/>
            </p:nvSpPr>
            <p:spPr>
              <a:xfrm>
                <a:off x="0" y="2368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 dirty="0"/>
              </a:p>
            </p:txBody>
          </p:sp>
          <p:sp>
            <p:nvSpPr>
              <p:cNvPr id="93" name="TextBox 27">
                <a:extLst>
                  <a:ext uri="{FF2B5EF4-FFF2-40B4-BE49-F238E27FC236}">
                    <a16:creationId xmlns:a16="http://schemas.microsoft.com/office/drawing/2014/main" id="{9166C966-7D80-DCA0-2B71-A0E1C55945A6}"/>
                  </a:ext>
                </a:extLst>
              </p:cNvPr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86" name="Group 28">
              <a:extLst>
                <a:ext uri="{FF2B5EF4-FFF2-40B4-BE49-F238E27FC236}">
                  <a16:creationId xmlns:a16="http://schemas.microsoft.com/office/drawing/2014/main" id="{0A43F620-8018-AEB5-B09E-CE5C51CD5619}"/>
                </a:ext>
              </a:extLst>
            </p:cNvPr>
            <p:cNvGrpSpPr/>
            <p:nvPr/>
          </p:nvGrpSpPr>
          <p:grpSpPr>
            <a:xfrm rot="-5400000">
              <a:off x="141236" y="-45387"/>
              <a:ext cx="4026918" cy="4117690"/>
              <a:chOff x="0" y="18920"/>
              <a:chExt cx="794882" cy="812800"/>
            </a:xfrm>
          </p:grpSpPr>
          <p:sp>
            <p:nvSpPr>
              <p:cNvPr id="90" name="Freeform 29">
                <a:extLst>
                  <a:ext uri="{FF2B5EF4-FFF2-40B4-BE49-F238E27FC236}">
                    <a16:creationId xmlns:a16="http://schemas.microsoft.com/office/drawing/2014/main" id="{A029A957-9B0B-0930-A06C-1843A0E3BA80}"/>
                  </a:ext>
                </a:extLst>
              </p:cNvPr>
              <p:cNvSpPr/>
              <p:nvPr/>
            </p:nvSpPr>
            <p:spPr>
              <a:xfrm>
                <a:off x="0" y="1892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 dirty="0"/>
              </a:p>
            </p:txBody>
          </p:sp>
          <p:sp>
            <p:nvSpPr>
              <p:cNvPr id="91" name="TextBox 30">
                <a:extLst>
                  <a:ext uri="{FF2B5EF4-FFF2-40B4-BE49-F238E27FC236}">
                    <a16:creationId xmlns:a16="http://schemas.microsoft.com/office/drawing/2014/main" id="{2F26C712-BD70-0EEB-4010-130BEF2E789E}"/>
                  </a:ext>
                </a:extLst>
              </p:cNvPr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87" name="Group 31">
              <a:extLst>
                <a:ext uri="{FF2B5EF4-FFF2-40B4-BE49-F238E27FC236}">
                  <a16:creationId xmlns:a16="http://schemas.microsoft.com/office/drawing/2014/main" id="{AEE9F266-9E7A-8966-FF63-F74051F29E5B}"/>
                </a:ext>
              </a:extLst>
            </p:cNvPr>
            <p:cNvGrpSpPr/>
            <p:nvPr/>
          </p:nvGrpSpPr>
          <p:grpSpPr>
            <a:xfrm rot="-5400000">
              <a:off x="-183531" y="1863379"/>
              <a:ext cx="4311088" cy="4531282"/>
              <a:chOff x="0" y="-38100"/>
              <a:chExt cx="559389" cy="587960"/>
            </a:xfrm>
          </p:grpSpPr>
          <p:sp>
            <p:nvSpPr>
              <p:cNvPr id="88" name="Freeform 32">
                <a:extLst>
                  <a:ext uri="{FF2B5EF4-FFF2-40B4-BE49-F238E27FC236}">
                    <a16:creationId xmlns:a16="http://schemas.microsoft.com/office/drawing/2014/main" id="{B126DAAB-13C4-67FB-AD49-757B41B7EC43}"/>
                  </a:ext>
                </a:extLst>
              </p:cNvPr>
              <p:cNvSpPr/>
              <p:nvPr/>
            </p:nvSpPr>
            <p:spPr>
              <a:xfrm>
                <a:off x="0" y="15566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F38221"/>
              </a:solidFill>
            </p:spPr>
            <p:txBody>
              <a:bodyPr/>
              <a:lstStyle/>
              <a:p>
                <a:endParaRPr lang="en-ZA" dirty="0"/>
              </a:p>
            </p:txBody>
          </p:sp>
          <p:sp>
            <p:nvSpPr>
              <p:cNvPr id="89" name="TextBox 33">
                <a:extLst>
                  <a:ext uri="{FF2B5EF4-FFF2-40B4-BE49-F238E27FC236}">
                    <a16:creationId xmlns:a16="http://schemas.microsoft.com/office/drawing/2014/main" id="{8A3B634D-2548-60C9-B382-B8466361F387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94" name="Group 34">
            <a:extLst>
              <a:ext uri="{FF2B5EF4-FFF2-40B4-BE49-F238E27FC236}">
                <a16:creationId xmlns:a16="http://schemas.microsoft.com/office/drawing/2014/main" id="{859A4D69-F4DD-E25D-2B3C-0C8E270E81B8}"/>
              </a:ext>
            </a:extLst>
          </p:cNvPr>
          <p:cNvGrpSpPr/>
          <p:nvPr/>
        </p:nvGrpSpPr>
        <p:grpSpPr>
          <a:xfrm rot="5400000">
            <a:off x="9944584" y="4706448"/>
            <a:ext cx="3105150" cy="1540855"/>
            <a:chOff x="0" y="0"/>
            <a:chExt cx="4140200" cy="2054473"/>
          </a:xfrm>
        </p:grpSpPr>
        <p:grpSp>
          <p:nvGrpSpPr>
            <p:cNvPr id="95" name="Group 35">
              <a:extLst>
                <a:ext uri="{FF2B5EF4-FFF2-40B4-BE49-F238E27FC236}">
                  <a16:creationId xmlns:a16="http://schemas.microsoft.com/office/drawing/2014/main" id="{1AC9534E-4B08-7C0E-5504-BE72D8013F16}"/>
                </a:ext>
              </a:extLst>
            </p:cNvPr>
            <p:cNvGrpSpPr/>
            <p:nvPr/>
          </p:nvGrpSpPr>
          <p:grpSpPr>
            <a:xfrm>
              <a:off x="0" y="0"/>
              <a:ext cx="2009183" cy="2054473"/>
              <a:chOff x="0" y="0"/>
              <a:chExt cx="794882" cy="812800"/>
            </a:xfrm>
          </p:grpSpPr>
          <p:sp>
            <p:nvSpPr>
              <p:cNvPr id="102" name="Freeform 36">
                <a:extLst>
                  <a:ext uri="{FF2B5EF4-FFF2-40B4-BE49-F238E27FC236}">
                    <a16:creationId xmlns:a16="http://schemas.microsoft.com/office/drawing/2014/main" id="{755A964D-D23A-CA52-C0F5-941A375E14C2}"/>
                  </a:ext>
                </a:extLst>
              </p:cNvPr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3" name="TextBox 37">
                <a:extLst>
                  <a:ext uri="{FF2B5EF4-FFF2-40B4-BE49-F238E27FC236}">
                    <a16:creationId xmlns:a16="http://schemas.microsoft.com/office/drawing/2014/main" id="{33FA33D9-EBE6-5656-88F0-315E75C6FF99}"/>
                  </a:ext>
                </a:extLst>
              </p:cNvPr>
              <p:cNvSpPr txBox="1"/>
              <p:nvPr/>
            </p:nvSpPr>
            <p:spPr>
              <a:xfrm>
                <a:off x="74520" y="0"/>
                <a:ext cx="645842" cy="736600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grpSp>
          <p:nvGrpSpPr>
            <p:cNvPr id="96" name="Group 38">
              <a:extLst>
                <a:ext uri="{FF2B5EF4-FFF2-40B4-BE49-F238E27FC236}">
                  <a16:creationId xmlns:a16="http://schemas.microsoft.com/office/drawing/2014/main" id="{939C3418-2200-A3A5-7FFC-94665CD2FAEA}"/>
                </a:ext>
              </a:extLst>
            </p:cNvPr>
            <p:cNvGrpSpPr/>
            <p:nvPr/>
          </p:nvGrpSpPr>
          <p:grpSpPr>
            <a:xfrm>
              <a:off x="2131017" y="0"/>
              <a:ext cx="2009183" cy="2054473"/>
              <a:chOff x="0" y="0"/>
              <a:chExt cx="794882" cy="812800"/>
            </a:xfrm>
          </p:grpSpPr>
          <p:sp>
            <p:nvSpPr>
              <p:cNvPr id="100" name="Freeform 39">
                <a:extLst>
                  <a:ext uri="{FF2B5EF4-FFF2-40B4-BE49-F238E27FC236}">
                    <a16:creationId xmlns:a16="http://schemas.microsoft.com/office/drawing/2014/main" id="{3D80542D-EFE3-F5F0-F6BB-C34033323C5C}"/>
                  </a:ext>
                </a:extLst>
              </p:cNvPr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1" name="TextBox 40">
                <a:extLst>
                  <a:ext uri="{FF2B5EF4-FFF2-40B4-BE49-F238E27FC236}">
                    <a16:creationId xmlns:a16="http://schemas.microsoft.com/office/drawing/2014/main" id="{04046297-5380-4A16-2AF5-424C466525E0}"/>
                  </a:ext>
                </a:extLst>
              </p:cNvPr>
              <p:cNvSpPr txBox="1"/>
              <p:nvPr/>
            </p:nvSpPr>
            <p:spPr>
              <a:xfrm>
                <a:off x="74520" y="0"/>
                <a:ext cx="645842" cy="736600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grpSp>
          <p:nvGrpSpPr>
            <p:cNvPr id="97" name="Group 41">
              <a:extLst>
                <a:ext uri="{FF2B5EF4-FFF2-40B4-BE49-F238E27FC236}">
                  <a16:creationId xmlns:a16="http://schemas.microsoft.com/office/drawing/2014/main" id="{942E6FEC-859B-C125-F1DD-F97A039E3949}"/>
                </a:ext>
              </a:extLst>
            </p:cNvPr>
            <p:cNvGrpSpPr/>
            <p:nvPr/>
          </p:nvGrpSpPr>
          <p:grpSpPr>
            <a:xfrm>
              <a:off x="1004592" y="0"/>
              <a:ext cx="2150967" cy="2054473"/>
              <a:chOff x="0" y="0"/>
              <a:chExt cx="559389" cy="534294"/>
            </a:xfrm>
          </p:grpSpPr>
          <p:sp>
            <p:nvSpPr>
              <p:cNvPr id="98" name="Freeform 42">
                <a:extLst>
                  <a:ext uri="{FF2B5EF4-FFF2-40B4-BE49-F238E27FC236}">
                    <a16:creationId xmlns:a16="http://schemas.microsoft.com/office/drawing/2014/main" id="{A9BA7FFC-547D-C099-2DC4-656BE64A4B76}"/>
                  </a:ext>
                </a:extLst>
              </p:cNvPr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157CB1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9" name="TextBox 43">
                <a:extLst>
                  <a:ext uri="{FF2B5EF4-FFF2-40B4-BE49-F238E27FC236}">
                    <a16:creationId xmlns:a16="http://schemas.microsoft.com/office/drawing/2014/main" id="{1F5F0983-6616-30DA-633B-F4F99F6A77EE}"/>
                  </a:ext>
                </a:extLst>
              </p:cNvPr>
              <p:cNvSpPr txBox="1"/>
              <p:nvPr/>
            </p:nvSpPr>
            <p:spPr>
              <a:xfrm>
                <a:off x="0" y="-76200"/>
                <a:ext cx="559389" cy="610494"/>
              </a:xfrm>
              <a:prstGeom prst="rect">
                <a:avLst/>
              </a:prstGeom>
            </p:spPr>
            <p:txBody>
              <a:bodyPr lIns="45687" tIns="45687" rIns="45687" bIns="45687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</p:grpSp>
      <p:grpSp>
        <p:nvGrpSpPr>
          <p:cNvPr id="104" name="Group 44">
            <a:extLst>
              <a:ext uri="{FF2B5EF4-FFF2-40B4-BE49-F238E27FC236}">
                <a16:creationId xmlns:a16="http://schemas.microsoft.com/office/drawing/2014/main" id="{B104BD51-67E3-8EC5-0A8A-36733D92B209}"/>
              </a:ext>
            </a:extLst>
          </p:cNvPr>
          <p:cNvGrpSpPr/>
          <p:nvPr/>
        </p:nvGrpSpPr>
        <p:grpSpPr>
          <a:xfrm rot="-10800000">
            <a:off x="11489345" y="4694088"/>
            <a:ext cx="1540855" cy="1540855"/>
            <a:chOff x="0" y="0"/>
            <a:chExt cx="812800" cy="812800"/>
          </a:xfrm>
        </p:grpSpPr>
        <p:sp>
          <p:nvSpPr>
            <p:cNvPr id="105" name="Freeform 45">
              <a:extLst>
                <a:ext uri="{FF2B5EF4-FFF2-40B4-BE49-F238E27FC236}">
                  <a16:creationId xmlns:a16="http://schemas.microsoft.com/office/drawing/2014/main" id="{D8AB8B77-9C69-611E-15F3-991ADC7F372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53535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06" name="TextBox 46">
              <a:extLst>
                <a:ext uri="{FF2B5EF4-FFF2-40B4-BE49-F238E27FC236}">
                  <a16:creationId xmlns:a16="http://schemas.microsoft.com/office/drawing/2014/main" id="{E5471AC8-90FE-F2AF-BF27-F421AF5EEBA3}"/>
                </a:ext>
              </a:extLst>
            </p:cNvPr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45687" tIns="45687" rIns="45687" bIns="45687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07" name="Group 47">
            <a:extLst>
              <a:ext uri="{FF2B5EF4-FFF2-40B4-BE49-F238E27FC236}">
                <a16:creationId xmlns:a16="http://schemas.microsoft.com/office/drawing/2014/main" id="{5592A562-7F74-2606-767A-6E9338322A9D}"/>
              </a:ext>
            </a:extLst>
          </p:cNvPr>
          <p:cNvGrpSpPr/>
          <p:nvPr/>
        </p:nvGrpSpPr>
        <p:grpSpPr>
          <a:xfrm rot="-5400000">
            <a:off x="12832436" y="6138873"/>
            <a:ext cx="3088267" cy="3088267"/>
            <a:chOff x="0" y="0"/>
            <a:chExt cx="812800" cy="812800"/>
          </a:xfrm>
        </p:grpSpPr>
        <p:sp>
          <p:nvSpPr>
            <p:cNvPr id="108" name="Freeform 48">
              <a:extLst>
                <a:ext uri="{FF2B5EF4-FFF2-40B4-BE49-F238E27FC236}">
                  <a16:creationId xmlns:a16="http://schemas.microsoft.com/office/drawing/2014/main" id="{A4AC04EB-09A4-E732-C0FF-7534441BEFD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B75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09" name="TextBox 49">
              <a:extLst>
                <a:ext uri="{FF2B5EF4-FFF2-40B4-BE49-F238E27FC236}">
                  <a16:creationId xmlns:a16="http://schemas.microsoft.com/office/drawing/2014/main" id="{D8583647-2FDF-7C5B-0E5C-24979A9F4E4C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  <p:grpSp>
        <p:nvGrpSpPr>
          <p:cNvPr id="110" name="Group 50">
            <a:extLst>
              <a:ext uri="{FF2B5EF4-FFF2-40B4-BE49-F238E27FC236}">
                <a16:creationId xmlns:a16="http://schemas.microsoft.com/office/drawing/2014/main" id="{AF4DBCBF-0B5B-0D46-99AB-253208111395}"/>
              </a:ext>
            </a:extLst>
          </p:cNvPr>
          <p:cNvGrpSpPr/>
          <p:nvPr/>
        </p:nvGrpSpPr>
        <p:grpSpPr>
          <a:xfrm rot="5400000">
            <a:off x="12790638" y="71034"/>
            <a:ext cx="739430" cy="1490109"/>
            <a:chOff x="0" y="0"/>
            <a:chExt cx="985907" cy="1986812"/>
          </a:xfrm>
        </p:grpSpPr>
        <p:grpSp>
          <p:nvGrpSpPr>
            <p:cNvPr id="111" name="Group 51">
              <a:extLst>
                <a:ext uri="{FF2B5EF4-FFF2-40B4-BE49-F238E27FC236}">
                  <a16:creationId xmlns:a16="http://schemas.microsoft.com/office/drawing/2014/main" id="{2E4B7C4D-BFA8-1AC8-C08E-5299B4E27312}"/>
                </a:ext>
              </a:extLst>
            </p:cNvPr>
            <p:cNvGrpSpPr/>
            <p:nvPr/>
          </p:nvGrpSpPr>
          <p:grpSpPr>
            <a:xfrm rot="-5400000">
              <a:off x="10867" y="1011772"/>
              <a:ext cx="964173" cy="985907"/>
              <a:chOff x="0" y="0"/>
              <a:chExt cx="794882" cy="812800"/>
            </a:xfrm>
          </p:grpSpPr>
          <p:sp>
            <p:nvSpPr>
              <p:cNvPr id="118" name="Freeform 52">
                <a:extLst>
                  <a:ext uri="{FF2B5EF4-FFF2-40B4-BE49-F238E27FC236}">
                    <a16:creationId xmlns:a16="http://schemas.microsoft.com/office/drawing/2014/main" id="{86031B2D-BDCA-91BD-05F9-39657BB5BA0A}"/>
                  </a:ext>
                </a:extLst>
              </p:cNvPr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9" name="TextBox 53">
                <a:extLst>
                  <a:ext uri="{FF2B5EF4-FFF2-40B4-BE49-F238E27FC236}">
                    <a16:creationId xmlns:a16="http://schemas.microsoft.com/office/drawing/2014/main" id="{A887CAE9-B2FB-7B74-3F35-6D6473DAECF0}"/>
                  </a:ext>
                </a:extLst>
              </p:cNvPr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112" name="Group 54">
              <a:extLst>
                <a:ext uri="{FF2B5EF4-FFF2-40B4-BE49-F238E27FC236}">
                  <a16:creationId xmlns:a16="http://schemas.microsoft.com/office/drawing/2014/main" id="{AE7AC56D-9D48-11D2-DF1B-09840A20B23D}"/>
                </a:ext>
              </a:extLst>
            </p:cNvPr>
            <p:cNvGrpSpPr/>
            <p:nvPr/>
          </p:nvGrpSpPr>
          <p:grpSpPr>
            <a:xfrm rot="-5400000">
              <a:off x="10867" y="-10867"/>
              <a:ext cx="964173" cy="985907"/>
              <a:chOff x="0" y="0"/>
              <a:chExt cx="794882" cy="812800"/>
            </a:xfrm>
          </p:grpSpPr>
          <p:sp>
            <p:nvSpPr>
              <p:cNvPr id="116" name="Freeform 55">
                <a:extLst>
                  <a:ext uri="{FF2B5EF4-FFF2-40B4-BE49-F238E27FC236}">
                    <a16:creationId xmlns:a16="http://schemas.microsoft.com/office/drawing/2014/main" id="{90F4935F-F598-9055-D3FC-AA26AB13FDBC}"/>
                  </a:ext>
                </a:extLst>
              </p:cNvPr>
              <p:cNvSpPr/>
              <p:nvPr/>
            </p:nvSpPr>
            <p:spPr>
              <a:xfrm>
                <a:off x="0" y="0"/>
                <a:ext cx="79488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794882" h="812800">
                    <a:moveTo>
                      <a:pt x="397441" y="0"/>
                    </a:moveTo>
                    <a:cubicBezTo>
                      <a:pt x="177940" y="0"/>
                      <a:pt x="0" y="181951"/>
                      <a:pt x="0" y="406400"/>
                    </a:cubicBezTo>
                    <a:cubicBezTo>
                      <a:pt x="0" y="630849"/>
                      <a:pt x="177940" y="812800"/>
                      <a:pt x="397441" y="812800"/>
                    </a:cubicBezTo>
                    <a:cubicBezTo>
                      <a:pt x="616942" y="812800"/>
                      <a:pt x="794882" y="630849"/>
                      <a:pt x="794882" y="406400"/>
                    </a:cubicBezTo>
                    <a:cubicBezTo>
                      <a:pt x="794882" y="181951"/>
                      <a:pt x="616942" y="0"/>
                      <a:pt x="397441" y="0"/>
                    </a:cubicBez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7" name="TextBox 56">
                <a:extLst>
                  <a:ext uri="{FF2B5EF4-FFF2-40B4-BE49-F238E27FC236}">
                    <a16:creationId xmlns:a16="http://schemas.microsoft.com/office/drawing/2014/main" id="{92C00C7C-0946-B2BD-B3DA-124644201F55}"/>
                  </a:ext>
                </a:extLst>
              </p:cNvPr>
              <p:cNvSpPr txBox="1"/>
              <p:nvPr/>
            </p:nvSpPr>
            <p:spPr>
              <a:xfrm>
                <a:off x="74520" y="38100"/>
                <a:ext cx="645842" cy="698500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  <p:grpSp>
          <p:nvGrpSpPr>
            <p:cNvPr id="113" name="Group 57">
              <a:extLst>
                <a:ext uri="{FF2B5EF4-FFF2-40B4-BE49-F238E27FC236}">
                  <a16:creationId xmlns:a16="http://schemas.microsoft.com/office/drawing/2014/main" id="{A2F6AB62-DDCE-0336-5686-CEA456D3CF85}"/>
                </a:ext>
              </a:extLst>
            </p:cNvPr>
            <p:cNvGrpSpPr/>
            <p:nvPr/>
          </p:nvGrpSpPr>
          <p:grpSpPr>
            <a:xfrm rot="-5400000">
              <a:off x="-23153" y="495666"/>
              <a:ext cx="1032212" cy="985907"/>
              <a:chOff x="0" y="0"/>
              <a:chExt cx="559389" cy="534294"/>
            </a:xfrm>
          </p:grpSpPr>
          <p:sp>
            <p:nvSpPr>
              <p:cNvPr id="114" name="Freeform 58">
                <a:extLst>
                  <a:ext uri="{FF2B5EF4-FFF2-40B4-BE49-F238E27FC236}">
                    <a16:creationId xmlns:a16="http://schemas.microsoft.com/office/drawing/2014/main" id="{F5881B7F-0678-72C8-CFA4-5D55AB679DBE}"/>
                  </a:ext>
                </a:extLst>
              </p:cNvPr>
              <p:cNvSpPr/>
              <p:nvPr/>
            </p:nvSpPr>
            <p:spPr>
              <a:xfrm>
                <a:off x="0" y="0"/>
                <a:ext cx="559389" cy="534294"/>
              </a:xfrm>
              <a:custGeom>
                <a:avLst/>
                <a:gdLst/>
                <a:ahLst/>
                <a:cxnLst/>
                <a:rect l="l" t="t" r="r" b="b"/>
                <a:pathLst>
                  <a:path w="559389" h="534294">
                    <a:moveTo>
                      <a:pt x="0" y="0"/>
                    </a:moveTo>
                    <a:lnTo>
                      <a:pt x="559389" y="0"/>
                    </a:lnTo>
                    <a:lnTo>
                      <a:pt x="559389" y="534294"/>
                    </a:lnTo>
                    <a:lnTo>
                      <a:pt x="0" y="534294"/>
                    </a:lnTo>
                    <a:close/>
                  </a:path>
                </a:pathLst>
              </a:custGeom>
              <a:solidFill>
                <a:srgbClr val="353535"/>
              </a:solidFill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5" name="TextBox 59">
                <a:extLst>
                  <a:ext uri="{FF2B5EF4-FFF2-40B4-BE49-F238E27FC236}">
                    <a16:creationId xmlns:a16="http://schemas.microsoft.com/office/drawing/2014/main" id="{C6475AFD-57E8-0928-E698-24D0BE58EA13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559389" cy="572394"/>
              </a:xfrm>
              <a:prstGeom prst="rect">
                <a:avLst/>
              </a:prstGeom>
            </p:spPr>
            <p:txBody>
              <a:bodyPr lIns="55272" tIns="55272" rIns="55272" bIns="55272" rtlCol="0" anchor="ctr"/>
              <a:lstStyle/>
              <a:p>
                <a:pPr algn="ctr">
                  <a:lnSpc>
                    <a:spcPts val="947"/>
                  </a:lnSpc>
                </a:pPr>
                <a:endParaRPr/>
              </a:p>
            </p:txBody>
          </p:sp>
        </p:grpSp>
      </p:grpSp>
      <p:grpSp>
        <p:nvGrpSpPr>
          <p:cNvPr id="120" name="Group 60">
            <a:extLst>
              <a:ext uri="{FF2B5EF4-FFF2-40B4-BE49-F238E27FC236}">
                <a16:creationId xmlns:a16="http://schemas.microsoft.com/office/drawing/2014/main" id="{D28776AA-CCB1-FF31-22AC-F1367FA99C46}"/>
              </a:ext>
            </a:extLst>
          </p:cNvPr>
          <p:cNvGrpSpPr/>
          <p:nvPr/>
        </p:nvGrpSpPr>
        <p:grpSpPr>
          <a:xfrm rot="5400000">
            <a:off x="12785321" y="827337"/>
            <a:ext cx="739430" cy="739430"/>
            <a:chOff x="0" y="0"/>
            <a:chExt cx="812800" cy="812800"/>
          </a:xfrm>
        </p:grpSpPr>
        <p:sp>
          <p:nvSpPr>
            <p:cNvPr id="121" name="Freeform 61">
              <a:extLst>
                <a:ext uri="{FF2B5EF4-FFF2-40B4-BE49-F238E27FC236}">
                  <a16:creationId xmlns:a16="http://schemas.microsoft.com/office/drawing/2014/main" id="{7B65A0DF-1872-ABD7-E4FA-DF52E69B095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CB75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22" name="TextBox 62">
              <a:extLst>
                <a:ext uri="{FF2B5EF4-FFF2-40B4-BE49-F238E27FC236}">
                  <a16:creationId xmlns:a16="http://schemas.microsoft.com/office/drawing/2014/main" id="{D97707FF-CB3A-E85D-2529-5E8B3165BBE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5272" tIns="55272" rIns="55272" bIns="55272" rtlCol="0" anchor="ctr"/>
            <a:lstStyle/>
            <a:p>
              <a:pPr algn="ctr">
                <a:lnSpc>
                  <a:spcPts val="947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04940208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35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514350" cy="10287000"/>
            <a:chOff x="0" y="0"/>
            <a:chExt cx="13546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5467" cy="2709333"/>
            </a:xfrm>
            <a:custGeom>
              <a:avLst/>
              <a:gdLst/>
              <a:ahLst/>
              <a:cxnLst/>
              <a:rect l="l" t="t" r="r" b="b"/>
              <a:pathLst>
                <a:path w="135467" h="2709333">
                  <a:moveTo>
                    <a:pt x="0" y="0"/>
                  </a:moveTo>
                  <a:lnTo>
                    <a:pt x="135467" y="0"/>
                  </a:lnTo>
                  <a:lnTo>
                    <a:pt x="1354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354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47750" y="1039717"/>
            <a:ext cx="16211550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99"/>
              </a:lnSpc>
            </a:pPr>
            <a:r>
              <a:rPr lang="en-US" sz="2499" b="1" spc="-49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THE FOUR COMMITMENTS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765801" y="9486900"/>
            <a:ext cx="267176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60">
                <a:solidFill>
                  <a:srgbClr val="157CB1"/>
                </a:solidFill>
                <a:latin typeface="Gordita"/>
                <a:ea typeface="Gordita"/>
                <a:cs typeface="Gordita"/>
                <a:sym typeface="Gordita"/>
              </a:rPr>
              <a:t>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90600" y="1850718"/>
            <a:ext cx="16180202" cy="1974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 spc="-139" dirty="0">
                <a:solidFill>
                  <a:srgbClr val="F38221"/>
                </a:solidFill>
                <a:latin typeface="Gordita Bold"/>
                <a:ea typeface="Gordita Bold"/>
                <a:cs typeface="Gordita Bold"/>
                <a:sym typeface="Gordita Bold"/>
              </a:rPr>
              <a:t>EVERY BODY </a:t>
            </a:r>
            <a:r>
              <a:rPr lang="en-US" sz="6999" b="1" spc="-139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is grounded</a:t>
            </a:r>
          </a:p>
          <a:p>
            <a:pPr algn="l">
              <a:lnSpc>
                <a:spcPts val="7699"/>
              </a:lnSpc>
            </a:pPr>
            <a:r>
              <a:rPr lang="en-US" sz="6999" b="1" spc="-139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In four commitments: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47750" y="4225618"/>
            <a:ext cx="3909480" cy="5032682"/>
            <a:chOff x="0" y="0"/>
            <a:chExt cx="2352045" cy="30275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52045" cy="3027553"/>
            </a:xfrm>
            <a:custGeom>
              <a:avLst/>
              <a:gdLst/>
              <a:ahLst/>
              <a:cxnLst/>
              <a:rect l="l" t="t" r="r" b="b"/>
              <a:pathLst>
                <a:path w="2352045" h="3027553">
                  <a:moveTo>
                    <a:pt x="2352045" y="140601"/>
                  </a:moveTo>
                  <a:lnTo>
                    <a:pt x="2352045" y="2886952"/>
                  </a:lnTo>
                  <a:cubicBezTo>
                    <a:pt x="2352045" y="2924242"/>
                    <a:pt x="2337232" y="2960004"/>
                    <a:pt x="2310864" y="2986372"/>
                  </a:cubicBezTo>
                  <a:cubicBezTo>
                    <a:pt x="2284496" y="3012740"/>
                    <a:pt x="2248734" y="3027553"/>
                    <a:pt x="2211444" y="3027553"/>
                  </a:cubicBezTo>
                  <a:lnTo>
                    <a:pt x="140601" y="3027553"/>
                  </a:lnTo>
                  <a:cubicBezTo>
                    <a:pt x="103311" y="3027553"/>
                    <a:pt x="67549" y="3012740"/>
                    <a:pt x="41181" y="2986372"/>
                  </a:cubicBezTo>
                  <a:cubicBezTo>
                    <a:pt x="14813" y="2960004"/>
                    <a:pt x="0" y="2924242"/>
                    <a:pt x="0" y="2886952"/>
                  </a:cubicBezTo>
                  <a:lnTo>
                    <a:pt x="0" y="140601"/>
                  </a:lnTo>
                  <a:cubicBezTo>
                    <a:pt x="0" y="103311"/>
                    <a:pt x="14813" y="67549"/>
                    <a:pt x="41181" y="41181"/>
                  </a:cubicBezTo>
                  <a:cubicBezTo>
                    <a:pt x="67549" y="14813"/>
                    <a:pt x="103311" y="0"/>
                    <a:pt x="140601" y="0"/>
                  </a:cubicBezTo>
                  <a:lnTo>
                    <a:pt x="2211444" y="0"/>
                  </a:lnTo>
                  <a:cubicBezTo>
                    <a:pt x="2248734" y="0"/>
                    <a:pt x="2284496" y="14813"/>
                    <a:pt x="2310864" y="41181"/>
                  </a:cubicBezTo>
                  <a:cubicBezTo>
                    <a:pt x="2337232" y="67549"/>
                    <a:pt x="2352045" y="103311"/>
                    <a:pt x="2352045" y="140601"/>
                  </a:cubicBez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2352045" cy="30561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149422" y="4225618"/>
            <a:ext cx="3909480" cy="5032682"/>
            <a:chOff x="0" y="0"/>
            <a:chExt cx="2352045" cy="302755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52045" cy="3027553"/>
            </a:xfrm>
            <a:custGeom>
              <a:avLst/>
              <a:gdLst/>
              <a:ahLst/>
              <a:cxnLst/>
              <a:rect l="l" t="t" r="r" b="b"/>
              <a:pathLst>
                <a:path w="2352045" h="3027553">
                  <a:moveTo>
                    <a:pt x="2352045" y="140601"/>
                  </a:moveTo>
                  <a:lnTo>
                    <a:pt x="2352045" y="2886952"/>
                  </a:lnTo>
                  <a:cubicBezTo>
                    <a:pt x="2352045" y="2924242"/>
                    <a:pt x="2337232" y="2960004"/>
                    <a:pt x="2310864" y="2986372"/>
                  </a:cubicBezTo>
                  <a:cubicBezTo>
                    <a:pt x="2284496" y="3012740"/>
                    <a:pt x="2248734" y="3027553"/>
                    <a:pt x="2211444" y="3027553"/>
                  </a:cubicBezTo>
                  <a:lnTo>
                    <a:pt x="140601" y="3027553"/>
                  </a:lnTo>
                  <a:cubicBezTo>
                    <a:pt x="103311" y="3027553"/>
                    <a:pt x="67549" y="3012740"/>
                    <a:pt x="41181" y="2986372"/>
                  </a:cubicBezTo>
                  <a:cubicBezTo>
                    <a:pt x="14813" y="2960004"/>
                    <a:pt x="0" y="2924242"/>
                    <a:pt x="0" y="2886952"/>
                  </a:cubicBezTo>
                  <a:lnTo>
                    <a:pt x="0" y="140601"/>
                  </a:lnTo>
                  <a:cubicBezTo>
                    <a:pt x="0" y="103311"/>
                    <a:pt x="14813" y="67549"/>
                    <a:pt x="41181" y="41181"/>
                  </a:cubicBezTo>
                  <a:cubicBezTo>
                    <a:pt x="67549" y="14813"/>
                    <a:pt x="103311" y="0"/>
                    <a:pt x="140601" y="0"/>
                  </a:cubicBezTo>
                  <a:lnTo>
                    <a:pt x="2211444" y="0"/>
                  </a:lnTo>
                  <a:cubicBezTo>
                    <a:pt x="2248734" y="0"/>
                    <a:pt x="2284496" y="14813"/>
                    <a:pt x="2310864" y="41181"/>
                  </a:cubicBezTo>
                  <a:cubicBezTo>
                    <a:pt x="2337232" y="67549"/>
                    <a:pt x="2352045" y="103311"/>
                    <a:pt x="2352045" y="140601"/>
                  </a:cubicBez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2352045" cy="30561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254439" y="4225618"/>
            <a:ext cx="3909480" cy="5032682"/>
            <a:chOff x="0" y="0"/>
            <a:chExt cx="2352045" cy="302755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352045" cy="3027553"/>
            </a:xfrm>
            <a:custGeom>
              <a:avLst/>
              <a:gdLst/>
              <a:ahLst/>
              <a:cxnLst/>
              <a:rect l="l" t="t" r="r" b="b"/>
              <a:pathLst>
                <a:path w="2352045" h="3027553">
                  <a:moveTo>
                    <a:pt x="2352045" y="140601"/>
                  </a:moveTo>
                  <a:lnTo>
                    <a:pt x="2352045" y="2886952"/>
                  </a:lnTo>
                  <a:cubicBezTo>
                    <a:pt x="2352045" y="2924242"/>
                    <a:pt x="2337232" y="2960004"/>
                    <a:pt x="2310864" y="2986372"/>
                  </a:cubicBezTo>
                  <a:cubicBezTo>
                    <a:pt x="2284496" y="3012740"/>
                    <a:pt x="2248734" y="3027553"/>
                    <a:pt x="2211444" y="3027553"/>
                  </a:cubicBezTo>
                  <a:lnTo>
                    <a:pt x="140601" y="3027553"/>
                  </a:lnTo>
                  <a:cubicBezTo>
                    <a:pt x="103311" y="3027553"/>
                    <a:pt x="67549" y="3012740"/>
                    <a:pt x="41181" y="2986372"/>
                  </a:cubicBezTo>
                  <a:cubicBezTo>
                    <a:pt x="14813" y="2960004"/>
                    <a:pt x="0" y="2924242"/>
                    <a:pt x="0" y="2886952"/>
                  </a:cubicBezTo>
                  <a:lnTo>
                    <a:pt x="0" y="140601"/>
                  </a:lnTo>
                  <a:cubicBezTo>
                    <a:pt x="0" y="103311"/>
                    <a:pt x="14813" y="67549"/>
                    <a:pt x="41181" y="41181"/>
                  </a:cubicBezTo>
                  <a:cubicBezTo>
                    <a:pt x="67549" y="14813"/>
                    <a:pt x="103311" y="0"/>
                    <a:pt x="140601" y="0"/>
                  </a:cubicBezTo>
                  <a:lnTo>
                    <a:pt x="2211444" y="0"/>
                  </a:lnTo>
                  <a:cubicBezTo>
                    <a:pt x="2248734" y="0"/>
                    <a:pt x="2284496" y="14813"/>
                    <a:pt x="2310864" y="41181"/>
                  </a:cubicBezTo>
                  <a:cubicBezTo>
                    <a:pt x="2337232" y="67549"/>
                    <a:pt x="2352045" y="103311"/>
                    <a:pt x="2352045" y="140601"/>
                  </a:cubicBez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2352045" cy="30561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355673" y="4225618"/>
            <a:ext cx="3909480" cy="5032682"/>
            <a:chOff x="0" y="0"/>
            <a:chExt cx="2352045" cy="302755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352045" cy="3027553"/>
            </a:xfrm>
            <a:custGeom>
              <a:avLst/>
              <a:gdLst/>
              <a:ahLst/>
              <a:cxnLst/>
              <a:rect l="l" t="t" r="r" b="b"/>
              <a:pathLst>
                <a:path w="2352045" h="3027553">
                  <a:moveTo>
                    <a:pt x="2352045" y="140601"/>
                  </a:moveTo>
                  <a:lnTo>
                    <a:pt x="2352045" y="2886952"/>
                  </a:lnTo>
                  <a:cubicBezTo>
                    <a:pt x="2352045" y="2924242"/>
                    <a:pt x="2337232" y="2960004"/>
                    <a:pt x="2310864" y="2986372"/>
                  </a:cubicBezTo>
                  <a:cubicBezTo>
                    <a:pt x="2284496" y="3012740"/>
                    <a:pt x="2248734" y="3027553"/>
                    <a:pt x="2211444" y="3027553"/>
                  </a:cubicBezTo>
                  <a:lnTo>
                    <a:pt x="140601" y="3027553"/>
                  </a:lnTo>
                  <a:cubicBezTo>
                    <a:pt x="103311" y="3027553"/>
                    <a:pt x="67549" y="3012740"/>
                    <a:pt x="41181" y="2986372"/>
                  </a:cubicBezTo>
                  <a:cubicBezTo>
                    <a:pt x="14813" y="2960004"/>
                    <a:pt x="0" y="2924242"/>
                    <a:pt x="0" y="2886952"/>
                  </a:cubicBezTo>
                  <a:lnTo>
                    <a:pt x="0" y="140601"/>
                  </a:lnTo>
                  <a:cubicBezTo>
                    <a:pt x="0" y="103311"/>
                    <a:pt x="14813" y="67549"/>
                    <a:pt x="41181" y="41181"/>
                  </a:cubicBezTo>
                  <a:cubicBezTo>
                    <a:pt x="67549" y="14813"/>
                    <a:pt x="103311" y="0"/>
                    <a:pt x="140601" y="0"/>
                  </a:cubicBezTo>
                  <a:lnTo>
                    <a:pt x="2211444" y="0"/>
                  </a:lnTo>
                  <a:cubicBezTo>
                    <a:pt x="2248734" y="0"/>
                    <a:pt x="2284496" y="14813"/>
                    <a:pt x="2310864" y="41181"/>
                  </a:cubicBezTo>
                  <a:cubicBezTo>
                    <a:pt x="2337232" y="67549"/>
                    <a:pt x="2352045" y="103311"/>
                    <a:pt x="2352045" y="140601"/>
                  </a:cubicBez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8575"/>
              <a:ext cx="2352045" cy="30561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192503" y="6272591"/>
            <a:ext cx="3360940" cy="413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b="1" dirty="0">
                <a:solidFill>
                  <a:srgbClr val="FFFFFF"/>
                </a:solidFill>
                <a:latin typeface="Gordita Bold"/>
                <a:ea typeface="Gordita Bold"/>
                <a:cs typeface="Gordita Bold"/>
                <a:sym typeface="Gordita Bold"/>
              </a:rPr>
              <a:t>SEXUAL HEALTH: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416695" y="6272591"/>
            <a:ext cx="3362655" cy="413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b="1" dirty="0">
                <a:solidFill>
                  <a:srgbClr val="FFFFFF"/>
                </a:solidFill>
                <a:latin typeface="Gordita Bold"/>
                <a:ea typeface="Gordita Bold"/>
                <a:cs typeface="Gordita Bold"/>
                <a:sym typeface="Gordita Bold"/>
              </a:rPr>
              <a:t>SEXUAL RIGHTS: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471564" y="6272591"/>
            <a:ext cx="3475228" cy="413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b="1" dirty="0">
                <a:solidFill>
                  <a:srgbClr val="FFFFFF"/>
                </a:solidFill>
                <a:latin typeface="Gordita Bold"/>
                <a:ea typeface="Gordita Bold"/>
                <a:cs typeface="Gordita Bold"/>
                <a:sym typeface="Gordita Bold"/>
              </a:rPr>
              <a:t>SEXUAL JUSTICE: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520721" y="6272591"/>
            <a:ext cx="3595224" cy="413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b="1" dirty="0">
                <a:solidFill>
                  <a:srgbClr val="FFFFFF"/>
                </a:solidFill>
                <a:latin typeface="Gordita Bold"/>
                <a:ea typeface="Gordita Bold"/>
                <a:cs typeface="Gordita Bold"/>
                <a:sym typeface="Gordita Bold"/>
              </a:rPr>
              <a:t>SEXUAL PLEASURE: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73916" y="7134878"/>
            <a:ext cx="2771197" cy="789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GB" sz="2300" dirty="0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Information and care, for everyone</a:t>
            </a:r>
            <a:endParaRPr lang="en-US" sz="2300" dirty="0">
              <a:solidFill>
                <a:srgbClr val="FFFFFF"/>
              </a:solidFill>
              <a:latin typeface="Gordita"/>
              <a:ea typeface="Gordita"/>
              <a:cs typeface="Gordita"/>
              <a:sym typeface="Gordita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5708042" y="7144404"/>
            <a:ext cx="2771197" cy="1189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GB" sz="2300" dirty="0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Everyone's right to decide about their own body</a:t>
            </a:r>
            <a:endParaRPr lang="en-US" sz="2300" dirty="0">
              <a:solidFill>
                <a:srgbClr val="FFFFFF"/>
              </a:solidFill>
              <a:latin typeface="Gordita"/>
              <a:ea typeface="Gordita"/>
              <a:cs typeface="Gordita"/>
              <a:sym typeface="Gordita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823578" y="7144404"/>
            <a:ext cx="2771197" cy="1199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GB" sz="2300" dirty="0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Changing the systems that decide who is protected</a:t>
            </a:r>
            <a:endParaRPr lang="en-US" sz="2300" dirty="0">
              <a:solidFill>
                <a:srgbClr val="FFFFFF"/>
              </a:solidFill>
              <a:latin typeface="Gordita"/>
              <a:ea typeface="Gordita"/>
              <a:cs typeface="Gordita"/>
              <a:sym typeface="Gordita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3924813" y="7134878"/>
            <a:ext cx="2771197" cy="1199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GB" sz="2299" dirty="0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Part of sexual health</a:t>
            </a:r>
          </a:p>
          <a:p>
            <a:pPr algn="ctr">
              <a:lnSpc>
                <a:spcPts val="3219"/>
              </a:lnSpc>
            </a:pPr>
            <a:r>
              <a:rPr lang="en-GB" sz="2299" dirty="0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Not a luxury.</a:t>
            </a:r>
          </a:p>
          <a:p>
            <a:pPr algn="ctr">
              <a:lnSpc>
                <a:spcPts val="3219"/>
              </a:lnSpc>
            </a:pPr>
            <a:r>
              <a:rPr lang="en-GB" sz="2299" dirty="0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A right.</a:t>
            </a:r>
            <a:endParaRPr lang="en-US" sz="2299" dirty="0">
              <a:solidFill>
                <a:srgbClr val="FFFFFF"/>
              </a:solidFill>
              <a:latin typeface="Gordita"/>
              <a:ea typeface="Gordita"/>
              <a:cs typeface="Gordita"/>
              <a:sym typeface="Gordita"/>
            </a:endParaRPr>
          </a:p>
        </p:txBody>
      </p:sp>
      <p:grpSp>
        <p:nvGrpSpPr>
          <p:cNvPr id="29" name="Group 29"/>
          <p:cNvGrpSpPr/>
          <p:nvPr/>
        </p:nvGrpSpPr>
        <p:grpSpPr>
          <a:xfrm>
            <a:off x="2627677" y="5228730"/>
            <a:ext cx="663677" cy="663677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822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26790" tIns="26790" rIns="26790" bIns="2679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2883619" y="5310553"/>
            <a:ext cx="151792" cy="452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8"/>
              </a:lnSpc>
            </a:pPr>
            <a:r>
              <a:rPr lang="en-US" sz="2656" spc="53" dirty="0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1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6772323" y="5228730"/>
            <a:ext cx="663677" cy="663677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822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26790" tIns="26790" rIns="26790" bIns="2679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6993502" y="5310553"/>
            <a:ext cx="223683" cy="452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8"/>
              </a:lnSpc>
            </a:pPr>
            <a:r>
              <a:rPr lang="en-US" sz="2656" spc="53" dirty="0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2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10877340" y="5228730"/>
            <a:ext cx="663677" cy="663677"/>
            <a:chOff x="0" y="0"/>
            <a:chExt cx="812800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822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26790" tIns="26790" rIns="26790" bIns="2679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11097178" y="5303256"/>
            <a:ext cx="223999" cy="452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8"/>
              </a:lnSpc>
            </a:pPr>
            <a:r>
              <a:rPr lang="en-US" sz="2656" spc="53" dirty="0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3</a:t>
            </a:r>
          </a:p>
        </p:txBody>
      </p:sp>
      <p:grpSp>
        <p:nvGrpSpPr>
          <p:cNvPr id="41" name="Group 41"/>
          <p:cNvGrpSpPr/>
          <p:nvPr/>
        </p:nvGrpSpPr>
        <p:grpSpPr>
          <a:xfrm>
            <a:off x="14978574" y="5228730"/>
            <a:ext cx="663677" cy="663677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822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26790" tIns="26790" rIns="26790" bIns="2679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15153798" y="5338375"/>
            <a:ext cx="329070" cy="452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18"/>
              </a:lnSpc>
            </a:pPr>
            <a:r>
              <a:rPr lang="en-US" sz="2656" spc="53" dirty="0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4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8F9AD7C7-682C-B29B-74DD-6F80B9C6D83E}"/>
              </a:ext>
            </a:extLst>
          </p:cNvPr>
          <p:cNvSpPr/>
          <p:nvPr/>
        </p:nvSpPr>
        <p:spPr>
          <a:xfrm>
            <a:off x="16244299" y="713330"/>
            <a:ext cx="848770" cy="848770"/>
          </a:xfrm>
          <a:prstGeom prst="ellipse">
            <a:avLst/>
          </a:prstGeom>
          <a:solidFill>
            <a:srgbClr val="ECB751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6717EBF-5FA9-DE19-A5EE-5B0FF37B1299}"/>
              </a:ext>
            </a:extLst>
          </p:cNvPr>
          <p:cNvSpPr/>
          <p:nvPr/>
        </p:nvSpPr>
        <p:spPr>
          <a:xfrm>
            <a:off x="10042256" y="-1735590"/>
            <a:ext cx="1960077" cy="1960077"/>
          </a:xfrm>
          <a:prstGeom prst="ellipse">
            <a:avLst/>
          </a:prstGeom>
          <a:solidFill>
            <a:srgbClr val="105F86">
              <a:alpha val="6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95E88C29-70FB-C185-4F02-51673A1A859C}"/>
              </a:ext>
            </a:extLst>
          </p:cNvPr>
          <p:cNvSpPr/>
          <p:nvPr/>
        </p:nvSpPr>
        <p:spPr>
          <a:xfrm>
            <a:off x="7543800" y="-1573933"/>
            <a:ext cx="2145433" cy="2145433"/>
          </a:xfrm>
          <a:prstGeom prst="ellipse">
            <a:avLst/>
          </a:prstGeom>
          <a:solidFill>
            <a:srgbClr val="ECB751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2D4863D-930A-49B5-27CD-78B0CB6B32E2}"/>
              </a:ext>
            </a:extLst>
          </p:cNvPr>
          <p:cNvSpPr/>
          <p:nvPr/>
        </p:nvSpPr>
        <p:spPr>
          <a:xfrm>
            <a:off x="14012861" y="-2184533"/>
            <a:ext cx="2756033" cy="2756033"/>
          </a:xfrm>
          <a:prstGeom prst="ellipse">
            <a:avLst/>
          </a:prstGeom>
          <a:solidFill>
            <a:schemeClr val="bg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A7A0B25F-5614-A320-DB05-5D5248D107F5}"/>
              </a:ext>
            </a:extLst>
          </p:cNvPr>
          <p:cNvSpPr/>
          <p:nvPr/>
        </p:nvSpPr>
        <p:spPr>
          <a:xfrm>
            <a:off x="17313793" y="-382783"/>
            <a:ext cx="3053936" cy="3053936"/>
          </a:xfrm>
          <a:prstGeom prst="ellipse">
            <a:avLst/>
          </a:pr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AD9CE24-C0BC-13D1-0095-1EEF5019F1BC}"/>
              </a:ext>
            </a:extLst>
          </p:cNvPr>
          <p:cNvSpPr/>
          <p:nvPr/>
        </p:nvSpPr>
        <p:spPr>
          <a:xfrm>
            <a:off x="17740242" y="5512891"/>
            <a:ext cx="1742718" cy="1742718"/>
          </a:xfrm>
          <a:prstGeom prst="ellipse">
            <a:avLst/>
          </a:prstGeom>
          <a:solidFill>
            <a:srgbClr val="F3822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818CA270-18DE-45F5-351D-1E16C0B4B9D1}"/>
              </a:ext>
            </a:extLst>
          </p:cNvPr>
          <p:cNvSpPr/>
          <p:nvPr/>
        </p:nvSpPr>
        <p:spPr>
          <a:xfrm>
            <a:off x="18040353" y="7639053"/>
            <a:ext cx="1085847" cy="1085847"/>
          </a:xfrm>
          <a:prstGeom prst="ellipse">
            <a:avLst/>
          </a:prstGeom>
          <a:solidFill>
            <a:srgbClr val="157CB1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563C8F1E-DEFB-80AC-9030-6BFE95A27330}"/>
              </a:ext>
            </a:extLst>
          </p:cNvPr>
          <p:cNvSpPr/>
          <p:nvPr/>
        </p:nvSpPr>
        <p:spPr>
          <a:xfrm>
            <a:off x="14782800" y="1120012"/>
            <a:ext cx="1127888" cy="1127888"/>
          </a:xfrm>
          <a:prstGeom prst="ellipse">
            <a:avLst/>
          </a:prstGeom>
          <a:solidFill>
            <a:srgbClr val="F382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73E6A-11EA-66D3-A78C-F305AD8C3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>
            <a:extLst>
              <a:ext uri="{FF2B5EF4-FFF2-40B4-BE49-F238E27FC236}">
                <a16:creationId xmlns:a16="http://schemas.microsoft.com/office/drawing/2014/main" id="{B605336A-F433-1B0F-9798-25136189F076}"/>
              </a:ext>
            </a:extLst>
          </p:cNvPr>
          <p:cNvGrpSpPr/>
          <p:nvPr/>
        </p:nvGrpSpPr>
        <p:grpSpPr>
          <a:xfrm>
            <a:off x="0" y="0"/>
            <a:ext cx="514350" cy="10287000"/>
            <a:chOff x="0" y="0"/>
            <a:chExt cx="135467" cy="270933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D156D59-9DC1-6E82-E9DF-0B2F4081335C}"/>
                </a:ext>
              </a:extLst>
            </p:cNvPr>
            <p:cNvSpPr/>
            <p:nvPr/>
          </p:nvSpPr>
          <p:spPr>
            <a:xfrm>
              <a:off x="0" y="0"/>
              <a:ext cx="135467" cy="2709333"/>
            </a:xfrm>
            <a:custGeom>
              <a:avLst/>
              <a:gdLst/>
              <a:ahLst/>
              <a:cxnLst/>
              <a:rect l="l" t="t" r="r" b="b"/>
              <a:pathLst>
                <a:path w="135467" h="2709333">
                  <a:moveTo>
                    <a:pt x="0" y="0"/>
                  </a:moveTo>
                  <a:lnTo>
                    <a:pt x="135467" y="0"/>
                  </a:lnTo>
                  <a:lnTo>
                    <a:pt x="1354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55DA4269-A2F5-8D75-C89C-341022F40A77}"/>
                </a:ext>
              </a:extLst>
            </p:cNvPr>
            <p:cNvSpPr txBox="1"/>
            <p:nvPr/>
          </p:nvSpPr>
          <p:spPr>
            <a:xfrm>
              <a:off x="0" y="-28575"/>
              <a:ext cx="1354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B2850B7-5211-2188-AAC7-582063069E93}"/>
              </a:ext>
            </a:extLst>
          </p:cNvPr>
          <p:cNvSpPr txBox="1"/>
          <p:nvPr/>
        </p:nvSpPr>
        <p:spPr>
          <a:xfrm>
            <a:off x="1028699" y="1039717"/>
            <a:ext cx="16187103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99"/>
              </a:lnSpc>
            </a:pPr>
            <a:r>
              <a:rPr lang="en-US" sz="2499" b="1" spc="-49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THE FIVE LAYERS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65B17B3-DE13-D4B2-0447-BBD481B8558C}"/>
              </a:ext>
            </a:extLst>
          </p:cNvPr>
          <p:cNvSpPr txBox="1"/>
          <p:nvPr/>
        </p:nvSpPr>
        <p:spPr>
          <a:xfrm>
            <a:off x="17765801" y="9486900"/>
            <a:ext cx="24765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60">
                <a:solidFill>
                  <a:srgbClr val="157CB1"/>
                </a:solidFill>
                <a:latin typeface="Gordita"/>
                <a:ea typeface="Gordita"/>
                <a:cs typeface="Gordita"/>
                <a:sym typeface="Gordita"/>
              </a:rPr>
              <a:t>5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6E03BE66-519C-973B-F891-96023F585D8E}"/>
              </a:ext>
            </a:extLst>
          </p:cNvPr>
          <p:cNvSpPr txBox="1"/>
          <p:nvPr/>
        </p:nvSpPr>
        <p:spPr>
          <a:xfrm>
            <a:off x="1022848" y="1850718"/>
            <a:ext cx="16198352" cy="1949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90"/>
              </a:lnSpc>
            </a:pPr>
            <a:r>
              <a:rPr lang="en-GB" sz="6900" b="1" spc="-138" dirty="0">
                <a:solidFill>
                  <a:srgbClr val="F38221"/>
                </a:solidFill>
                <a:latin typeface="Gordita Bold"/>
                <a:ea typeface="Gordita Bold"/>
                <a:cs typeface="Gordita Bold"/>
                <a:sym typeface="Gordita Bold"/>
              </a:rPr>
              <a:t>Our bodies: </a:t>
            </a:r>
            <a:r>
              <a:rPr lang="en-GB" sz="69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where sexuality,</a:t>
            </a:r>
          </a:p>
          <a:p>
            <a:pPr algn="l">
              <a:lnSpc>
                <a:spcPts val="7590"/>
              </a:lnSpc>
            </a:pPr>
            <a:r>
              <a:rPr lang="en-GB" sz="69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health, rights and justice are lived.</a:t>
            </a:r>
            <a:endParaRPr lang="en-US" sz="6900" b="1" spc="-138" dirty="0">
              <a:solidFill>
                <a:srgbClr val="157CB1"/>
              </a:solidFill>
              <a:latin typeface="Gordita Bold"/>
              <a:ea typeface="Gordita Bold"/>
              <a:cs typeface="Gordita Bold"/>
              <a:sym typeface="Gordita Bold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6CC5CB14-1798-A750-B5E9-70ADB1FDED52}"/>
              </a:ext>
            </a:extLst>
          </p:cNvPr>
          <p:cNvSpPr txBox="1"/>
          <p:nvPr/>
        </p:nvSpPr>
        <p:spPr>
          <a:xfrm>
            <a:off x="1028699" y="4941336"/>
            <a:ext cx="16230601" cy="15737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GB" sz="3000" b="1" spc="60" dirty="0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It starts with us and our own bodies, then the people closest to us,</a:t>
            </a:r>
          </a:p>
          <a:p>
            <a:pPr algn="l">
              <a:lnSpc>
                <a:spcPts val="4200"/>
              </a:lnSpc>
            </a:pPr>
            <a:r>
              <a:rPr lang="en-GB" sz="3000" b="1" spc="60" dirty="0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then the people we turn to for care, then the world around us, and</a:t>
            </a:r>
          </a:p>
          <a:p>
            <a:pPr algn="l">
              <a:lnSpc>
                <a:spcPts val="4200"/>
              </a:lnSpc>
            </a:pPr>
            <a:r>
              <a:rPr lang="en-GB" sz="3000" b="1" spc="60" dirty="0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finally the rules written about us by people we will never meet.</a:t>
            </a:r>
            <a:endParaRPr lang="en-US" sz="3000" b="1" spc="60" dirty="0">
              <a:solidFill>
                <a:srgbClr val="000000"/>
              </a:solidFill>
              <a:latin typeface="Gordita Bold"/>
              <a:ea typeface="Gordita Bold"/>
              <a:cs typeface="Gordita Bold"/>
              <a:sym typeface="Gordita Bold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66E4E5E3-B81B-B65B-A848-57D55C539456}"/>
              </a:ext>
            </a:extLst>
          </p:cNvPr>
          <p:cNvSpPr txBox="1"/>
          <p:nvPr/>
        </p:nvSpPr>
        <p:spPr>
          <a:xfrm>
            <a:off x="1028698" y="7810500"/>
            <a:ext cx="16711544" cy="10351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GB" sz="3000" i="1" spc="60" dirty="0">
                <a:solidFill>
                  <a:srgbClr val="353535"/>
                </a:solidFill>
                <a:latin typeface="Gordita Italics"/>
                <a:ea typeface="Gordita Italics"/>
                <a:cs typeface="Gordita Italics"/>
                <a:sym typeface="Gordita Italics"/>
              </a:rPr>
              <a:t>Most of us are living in all five at once, and</a:t>
            </a:r>
          </a:p>
          <a:p>
            <a:pPr algn="l">
              <a:lnSpc>
                <a:spcPts val="4200"/>
              </a:lnSpc>
            </a:pPr>
            <a:r>
              <a:rPr lang="en-GB" sz="3000" i="1" spc="60" dirty="0">
                <a:solidFill>
                  <a:srgbClr val="353535"/>
                </a:solidFill>
                <a:latin typeface="Gordita Italics"/>
                <a:ea typeface="Gordita Italics"/>
                <a:cs typeface="Gordita Italics"/>
                <a:sym typeface="Gordita Italics"/>
              </a:rPr>
              <a:t>what happens in one shapes the rest.</a:t>
            </a:r>
            <a:endParaRPr lang="en-US" sz="3000" i="1" spc="60" dirty="0">
              <a:solidFill>
                <a:srgbClr val="353535"/>
              </a:solidFill>
              <a:latin typeface="Gordita Italics"/>
              <a:ea typeface="Gordita Italics"/>
              <a:cs typeface="Gordita Italics"/>
              <a:sym typeface="Gordita Itali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61D30D7-B7AC-AA45-AA45-2472F0D88097}"/>
              </a:ext>
            </a:extLst>
          </p:cNvPr>
          <p:cNvSpPr/>
          <p:nvPr/>
        </p:nvSpPr>
        <p:spPr>
          <a:xfrm>
            <a:off x="16244299" y="713330"/>
            <a:ext cx="848770" cy="848770"/>
          </a:xfrm>
          <a:prstGeom prst="ellipse">
            <a:avLst/>
          </a:prstGeom>
          <a:solidFill>
            <a:srgbClr val="ECB751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2F4437D-568C-C08A-83E5-1B291A4435C0}"/>
              </a:ext>
            </a:extLst>
          </p:cNvPr>
          <p:cNvSpPr/>
          <p:nvPr/>
        </p:nvSpPr>
        <p:spPr>
          <a:xfrm>
            <a:off x="10042256" y="-1735590"/>
            <a:ext cx="1960077" cy="1960077"/>
          </a:xfrm>
          <a:prstGeom prst="ellipse">
            <a:avLst/>
          </a:prstGeom>
          <a:solidFill>
            <a:srgbClr val="105F86">
              <a:alpha val="6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9665FAB-480D-056B-CD11-CA2DCA9C51F7}"/>
              </a:ext>
            </a:extLst>
          </p:cNvPr>
          <p:cNvSpPr/>
          <p:nvPr/>
        </p:nvSpPr>
        <p:spPr>
          <a:xfrm>
            <a:off x="7543800" y="-1573933"/>
            <a:ext cx="2145433" cy="2145433"/>
          </a:xfrm>
          <a:prstGeom prst="ellipse">
            <a:avLst/>
          </a:prstGeom>
          <a:solidFill>
            <a:srgbClr val="ECB751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E2BF1A1-271A-94F6-6B26-CEFF9ECA98ED}"/>
              </a:ext>
            </a:extLst>
          </p:cNvPr>
          <p:cNvSpPr/>
          <p:nvPr/>
        </p:nvSpPr>
        <p:spPr>
          <a:xfrm>
            <a:off x="14012861" y="-2184533"/>
            <a:ext cx="2756033" cy="2756033"/>
          </a:xfrm>
          <a:prstGeom prst="ellipse">
            <a:avLst/>
          </a:prstGeom>
          <a:solidFill>
            <a:srgbClr val="157CB1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AD1B8DC-B61C-29E5-4B1C-AC93507DB870}"/>
              </a:ext>
            </a:extLst>
          </p:cNvPr>
          <p:cNvSpPr/>
          <p:nvPr/>
        </p:nvSpPr>
        <p:spPr>
          <a:xfrm>
            <a:off x="17313793" y="-382783"/>
            <a:ext cx="3053936" cy="3053936"/>
          </a:xfrm>
          <a:prstGeom prst="ellipse">
            <a:avLst/>
          </a:prstGeom>
          <a:solidFill>
            <a:srgbClr val="353535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C76001F-6423-8A5A-70B8-BC42ED4DD4E0}"/>
              </a:ext>
            </a:extLst>
          </p:cNvPr>
          <p:cNvSpPr/>
          <p:nvPr/>
        </p:nvSpPr>
        <p:spPr>
          <a:xfrm>
            <a:off x="17740242" y="5512891"/>
            <a:ext cx="1742718" cy="1742718"/>
          </a:xfrm>
          <a:prstGeom prst="ellipse">
            <a:avLst/>
          </a:prstGeom>
          <a:solidFill>
            <a:srgbClr val="F3822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95A23DF-6173-28E3-B4F4-B6D21F9CA453}"/>
              </a:ext>
            </a:extLst>
          </p:cNvPr>
          <p:cNvSpPr/>
          <p:nvPr/>
        </p:nvSpPr>
        <p:spPr>
          <a:xfrm>
            <a:off x="18040353" y="7639053"/>
            <a:ext cx="1085847" cy="1085847"/>
          </a:xfrm>
          <a:prstGeom prst="ellipse">
            <a:avLst/>
          </a:prstGeom>
          <a:solidFill>
            <a:srgbClr val="157CB1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8F60F9F-7F93-6491-106E-D018C17F56C7}"/>
              </a:ext>
            </a:extLst>
          </p:cNvPr>
          <p:cNvSpPr/>
          <p:nvPr/>
        </p:nvSpPr>
        <p:spPr>
          <a:xfrm>
            <a:off x="14782800" y="1120012"/>
            <a:ext cx="1127888" cy="1127888"/>
          </a:xfrm>
          <a:prstGeom prst="ellipse">
            <a:avLst/>
          </a:prstGeom>
          <a:solidFill>
            <a:srgbClr val="F382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2974804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7967673"/>
            <a:ext cx="17259301" cy="1290627"/>
            <a:chOff x="0" y="0"/>
            <a:chExt cx="11337139" cy="7764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337139" cy="776414"/>
            </a:xfrm>
            <a:prstGeom prst="flowChartAlternateProcess">
              <a:avLst/>
            </a:prstGeom>
            <a:solidFill>
              <a:srgbClr val="F38221">
                <a:alpha val="9804"/>
              </a:srgbClr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1337139" cy="804989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514350" cy="10287000"/>
            <a:chOff x="0" y="0"/>
            <a:chExt cx="135467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5467" cy="2709333"/>
            </a:xfrm>
            <a:custGeom>
              <a:avLst/>
              <a:gdLst/>
              <a:ahLst/>
              <a:cxnLst/>
              <a:rect l="l" t="t" r="r" b="b"/>
              <a:pathLst>
                <a:path w="135467" h="2709333">
                  <a:moveTo>
                    <a:pt x="0" y="0"/>
                  </a:moveTo>
                  <a:lnTo>
                    <a:pt x="135467" y="0"/>
                  </a:lnTo>
                  <a:lnTo>
                    <a:pt x="1354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354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28699" y="1039717"/>
            <a:ext cx="16187103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99"/>
              </a:lnSpc>
            </a:pPr>
            <a:r>
              <a:rPr lang="en-US" sz="2499" b="1" spc="-49" dirty="0">
                <a:solidFill>
                  <a:srgbClr val="F38221"/>
                </a:solidFill>
                <a:latin typeface="Gordita Bold"/>
                <a:ea typeface="Gordita Bold"/>
                <a:cs typeface="Gordita Bold"/>
                <a:sym typeface="Gordita Bold"/>
              </a:rPr>
              <a:t>LAYER 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765801" y="9486900"/>
            <a:ext cx="24765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60" dirty="0">
                <a:solidFill>
                  <a:srgbClr val="157CB1"/>
                </a:solidFill>
                <a:latin typeface="Gordita"/>
                <a:ea typeface="Gordita"/>
                <a:cs typeface="Gordita"/>
                <a:sym typeface="Gordita"/>
              </a:rPr>
              <a:t>6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2848" y="1850718"/>
            <a:ext cx="16198352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90"/>
              </a:lnSpc>
            </a:pPr>
            <a:r>
              <a:rPr lang="en-GB" sz="69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Our bodies and ourselves</a:t>
            </a:r>
            <a:endParaRPr lang="en-US" sz="6900" b="1" spc="-138" dirty="0">
              <a:solidFill>
                <a:srgbClr val="157CB1"/>
              </a:solidFill>
              <a:latin typeface="Gordita Bold"/>
              <a:ea typeface="Gordita Bold"/>
              <a:cs typeface="Gordita Bold"/>
              <a:sym typeface="Gordita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66799" y="3732554"/>
            <a:ext cx="16230601" cy="4965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GB" sz="3000" b="1" spc="60" dirty="0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Ours to know, to understand and to enjoy fully.</a:t>
            </a:r>
            <a:endParaRPr lang="en-US" sz="3000" b="1" spc="60" dirty="0">
              <a:solidFill>
                <a:srgbClr val="000000"/>
              </a:solidFill>
              <a:latin typeface="Gordita Bold"/>
              <a:ea typeface="Gordita Bold"/>
              <a:cs typeface="Gordita Bold"/>
              <a:sym typeface="Gordita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66798" y="6710509"/>
            <a:ext cx="16230602" cy="4903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ZA" sz="2500" i="1" dirty="0">
                <a:latin typeface="Gordita" pitchFamily="50" charset="0"/>
                <a:cs typeface="Gordita" pitchFamily="50" charset="0"/>
              </a:rPr>
              <a:t>Let us be at home in them.</a:t>
            </a:r>
            <a:endParaRPr lang="en-US" sz="2500" i="1" spc="60" dirty="0">
              <a:solidFill>
                <a:srgbClr val="353535"/>
              </a:solidFill>
              <a:latin typeface="Gordita" pitchFamily="50" charset="0"/>
              <a:ea typeface="Gordita Italics"/>
              <a:cs typeface="Gordita" pitchFamily="50" charset="0"/>
              <a:sym typeface="Gordita Italic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81214" y="8212302"/>
            <a:ext cx="15932580" cy="7754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b="1" spc="44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DISCUSSION PROMPT</a:t>
            </a:r>
          </a:p>
          <a:p>
            <a:pPr>
              <a:lnSpc>
                <a:spcPts val="3080"/>
              </a:lnSpc>
            </a:pPr>
            <a:r>
              <a:rPr lang="en-ZA" sz="2200" dirty="0">
                <a:latin typeface="Gordita" pitchFamily="50" charset="0"/>
                <a:cs typeface="Gordita" pitchFamily="50" charset="0"/>
              </a:rPr>
              <a:t>What were you told about your own body growing up? What do you wish you had been told?</a:t>
            </a:r>
            <a:endParaRPr lang="en-US" sz="2200" spc="44" dirty="0">
              <a:solidFill>
                <a:srgbClr val="353535"/>
              </a:solidFill>
              <a:latin typeface="Gordita" pitchFamily="50" charset="0"/>
              <a:ea typeface="Gordita"/>
              <a:cs typeface="Gordita" pitchFamily="50" charset="0"/>
              <a:sym typeface="Gordita"/>
            </a:endParaRPr>
          </a:p>
        </p:txBody>
      </p:sp>
      <p:sp>
        <p:nvSpPr>
          <p:cNvPr id="15" name="AutoShape 15"/>
          <p:cNvSpPr/>
          <p:nvPr/>
        </p:nvSpPr>
        <p:spPr>
          <a:xfrm flipV="1">
            <a:off x="1143000" y="8172427"/>
            <a:ext cx="0" cy="881117"/>
          </a:xfrm>
          <a:prstGeom prst="line">
            <a:avLst/>
          </a:prstGeom>
          <a:ln w="85725" cap="flat">
            <a:solidFill>
              <a:srgbClr val="F382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1298FB3-D6B5-62B9-6CF1-6E64C4DA0725}"/>
              </a:ext>
            </a:extLst>
          </p:cNvPr>
          <p:cNvSpPr/>
          <p:nvPr/>
        </p:nvSpPr>
        <p:spPr>
          <a:xfrm>
            <a:off x="16244299" y="713330"/>
            <a:ext cx="848770" cy="848770"/>
          </a:xfrm>
          <a:prstGeom prst="ellipse">
            <a:avLst/>
          </a:prstGeom>
          <a:solidFill>
            <a:srgbClr val="ECB751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07B2D3A-E148-ECD1-9CFF-78F90FA193C4}"/>
              </a:ext>
            </a:extLst>
          </p:cNvPr>
          <p:cNvSpPr/>
          <p:nvPr/>
        </p:nvSpPr>
        <p:spPr>
          <a:xfrm>
            <a:off x="10042256" y="-1735590"/>
            <a:ext cx="1960077" cy="1960077"/>
          </a:xfrm>
          <a:prstGeom prst="ellipse">
            <a:avLst/>
          </a:prstGeom>
          <a:solidFill>
            <a:srgbClr val="105F86">
              <a:alpha val="6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417030A-E7C8-750E-B9FC-481D1FEDC93C}"/>
              </a:ext>
            </a:extLst>
          </p:cNvPr>
          <p:cNvSpPr/>
          <p:nvPr/>
        </p:nvSpPr>
        <p:spPr>
          <a:xfrm>
            <a:off x="7543800" y="-1573933"/>
            <a:ext cx="2145433" cy="2145433"/>
          </a:xfrm>
          <a:prstGeom prst="ellipse">
            <a:avLst/>
          </a:prstGeom>
          <a:solidFill>
            <a:srgbClr val="ECB751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5C8C763-32A3-0C65-F89E-43DADB1D3865}"/>
              </a:ext>
            </a:extLst>
          </p:cNvPr>
          <p:cNvSpPr/>
          <p:nvPr/>
        </p:nvSpPr>
        <p:spPr>
          <a:xfrm>
            <a:off x="14012861" y="-2184533"/>
            <a:ext cx="2756033" cy="2756033"/>
          </a:xfrm>
          <a:prstGeom prst="ellipse">
            <a:avLst/>
          </a:prstGeom>
          <a:solidFill>
            <a:srgbClr val="157CB1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8A0951F-3E18-3F3B-4532-62401885BE23}"/>
              </a:ext>
            </a:extLst>
          </p:cNvPr>
          <p:cNvSpPr/>
          <p:nvPr/>
        </p:nvSpPr>
        <p:spPr>
          <a:xfrm>
            <a:off x="17313793" y="-382783"/>
            <a:ext cx="3053936" cy="3053936"/>
          </a:xfrm>
          <a:prstGeom prst="ellipse">
            <a:avLst/>
          </a:prstGeom>
          <a:solidFill>
            <a:srgbClr val="353535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09DF6A7-479C-2A8A-45CF-0B390FCD4391}"/>
              </a:ext>
            </a:extLst>
          </p:cNvPr>
          <p:cNvSpPr/>
          <p:nvPr/>
        </p:nvSpPr>
        <p:spPr>
          <a:xfrm>
            <a:off x="17740242" y="5512891"/>
            <a:ext cx="1742718" cy="1742718"/>
          </a:xfrm>
          <a:prstGeom prst="ellipse">
            <a:avLst/>
          </a:prstGeom>
          <a:solidFill>
            <a:srgbClr val="F3822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4E605DA-20E6-72F0-F68B-5A15F4430715}"/>
              </a:ext>
            </a:extLst>
          </p:cNvPr>
          <p:cNvSpPr/>
          <p:nvPr/>
        </p:nvSpPr>
        <p:spPr>
          <a:xfrm>
            <a:off x="18040353" y="7639053"/>
            <a:ext cx="1085847" cy="1085847"/>
          </a:xfrm>
          <a:prstGeom prst="ellipse">
            <a:avLst/>
          </a:prstGeom>
          <a:solidFill>
            <a:srgbClr val="157CB1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7BB9CB4-8880-92CD-7EDE-F95C6F20D8FD}"/>
              </a:ext>
            </a:extLst>
          </p:cNvPr>
          <p:cNvSpPr/>
          <p:nvPr/>
        </p:nvSpPr>
        <p:spPr>
          <a:xfrm>
            <a:off x="14782800" y="1120012"/>
            <a:ext cx="1127888" cy="1127888"/>
          </a:xfrm>
          <a:prstGeom prst="ellipse">
            <a:avLst/>
          </a:prstGeom>
          <a:solidFill>
            <a:srgbClr val="F382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314A61D2-3686-822B-2909-132EA0EFD975}"/>
              </a:ext>
            </a:extLst>
          </p:cNvPr>
          <p:cNvSpPr txBox="1"/>
          <p:nvPr/>
        </p:nvSpPr>
        <p:spPr>
          <a:xfrm>
            <a:off x="1066799" y="4914900"/>
            <a:ext cx="16230601" cy="10290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ZA" sz="2500" dirty="0">
                <a:latin typeface="Gordita" pitchFamily="50" charset="0"/>
                <a:cs typeface="Gordita" pitchFamily="50" charset="0"/>
              </a:rPr>
              <a:t>Knowing our own body — how it works, what we like, what to call it — is where sexual health starts.</a:t>
            </a:r>
          </a:p>
          <a:p>
            <a:pPr>
              <a:lnSpc>
                <a:spcPts val="4200"/>
              </a:lnSpc>
            </a:pPr>
            <a:r>
              <a:rPr lang="en-ZA" sz="2500" dirty="0">
                <a:latin typeface="Gordita" pitchFamily="50" charset="0"/>
                <a:cs typeface="Gordita" pitchFamily="50" charset="0"/>
              </a:rPr>
              <a:t>And so is deciding who comes near it. Most people are never given any of that.</a:t>
            </a:r>
            <a:endParaRPr lang="en-US" sz="2500" b="1" spc="60" dirty="0">
              <a:solidFill>
                <a:srgbClr val="000000"/>
              </a:solidFill>
              <a:latin typeface="Gordita" pitchFamily="50" charset="0"/>
              <a:ea typeface="Gordita Bold"/>
              <a:cs typeface="Gordita" pitchFamily="50" charset="0"/>
              <a:sym typeface="Gordita Bold"/>
            </a:endParaRP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ABA49-DA25-8ABA-8315-51C726657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5A020D5A-97DE-E214-2B63-2B414CA1E2D6}"/>
              </a:ext>
            </a:extLst>
          </p:cNvPr>
          <p:cNvGrpSpPr/>
          <p:nvPr/>
        </p:nvGrpSpPr>
        <p:grpSpPr>
          <a:xfrm>
            <a:off x="0" y="7967673"/>
            <a:ext cx="17259301" cy="1290627"/>
            <a:chOff x="0" y="0"/>
            <a:chExt cx="11337139" cy="77641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8CC9DA6-AC03-6E6B-80F1-C8377D92AEA1}"/>
                </a:ext>
              </a:extLst>
            </p:cNvPr>
            <p:cNvSpPr/>
            <p:nvPr/>
          </p:nvSpPr>
          <p:spPr>
            <a:xfrm>
              <a:off x="0" y="0"/>
              <a:ext cx="11337139" cy="776414"/>
            </a:xfrm>
            <a:prstGeom prst="flowChartAlternateProcess">
              <a:avLst/>
            </a:prstGeom>
            <a:solidFill>
              <a:srgbClr val="F38221">
                <a:alpha val="9804"/>
              </a:srgbClr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C9AB52D-1E1C-B4CA-80DF-EDA45D7B4D5D}"/>
                </a:ext>
              </a:extLst>
            </p:cNvPr>
            <p:cNvSpPr txBox="1"/>
            <p:nvPr/>
          </p:nvSpPr>
          <p:spPr>
            <a:xfrm>
              <a:off x="0" y="-28575"/>
              <a:ext cx="11337139" cy="804989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20B022BE-9781-318F-7C0B-06AF7220955C}"/>
              </a:ext>
            </a:extLst>
          </p:cNvPr>
          <p:cNvGrpSpPr/>
          <p:nvPr/>
        </p:nvGrpSpPr>
        <p:grpSpPr>
          <a:xfrm>
            <a:off x="0" y="0"/>
            <a:ext cx="514350" cy="10287000"/>
            <a:chOff x="0" y="0"/>
            <a:chExt cx="135467" cy="270933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86C099F-806A-5D9B-9A22-452B27ABF650}"/>
                </a:ext>
              </a:extLst>
            </p:cNvPr>
            <p:cNvSpPr/>
            <p:nvPr/>
          </p:nvSpPr>
          <p:spPr>
            <a:xfrm>
              <a:off x="0" y="0"/>
              <a:ext cx="135467" cy="2709333"/>
            </a:xfrm>
            <a:custGeom>
              <a:avLst/>
              <a:gdLst/>
              <a:ahLst/>
              <a:cxnLst/>
              <a:rect l="l" t="t" r="r" b="b"/>
              <a:pathLst>
                <a:path w="135467" h="2709333">
                  <a:moveTo>
                    <a:pt x="0" y="0"/>
                  </a:moveTo>
                  <a:lnTo>
                    <a:pt x="135467" y="0"/>
                  </a:lnTo>
                  <a:lnTo>
                    <a:pt x="1354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62DF59C6-91DA-4BE4-8D1D-027C92289C3E}"/>
                </a:ext>
              </a:extLst>
            </p:cNvPr>
            <p:cNvSpPr txBox="1"/>
            <p:nvPr/>
          </p:nvSpPr>
          <p:spPr>
            <a:xfrm>
              <a:off x="0" y="-28575"/>
              <a:ext cx="1354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AAAE0154-6E53-23DB-B0D7-4160000A7D12}"/>
              </a:ext>
            </a:extLst>
          </p:cNvPr>
          <p:cNvSpPr txBox="1"/>
          <p:nvPr/>
        </p:nvSpPr>
        <p:spPr>
          <a:xfrm>
            <a:off x="1028699" y="1039717"/>
            <a:ext cx="16187103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99"/>
              </a:lnSpc>
            </a:pPr>
            <a:r>
              <a:rPr lang="en-US" sz="2499" b="1" spc="-49" dirty="0">
                <a:solidFill>
                  <a:srgbClr val="F38221"/>
                </a:solidFill>
                <a:latin typeface="Gordita Bold"/>
                <a:ea typeface="Gordita Bold"/>
                <a:cs typeface="Gordita Bold"/>
                <a:sym typeface="Gordita Bold"/>
              </a:rPr>
              <a:t>LAYER 2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774FE7CB-EAF5-E360-C300-A061F110AE31}"/>
              </a:ext>
            </a:extLst>
          </p:cNvPr>
          <p:cNvSpPr txBox="1"/>
          <p:nvPr/>
        </p:nvSpPr>
        <p:spPr>
          <a:xfrm>
            <a:off x="17765801" y="9486900"/>
            <a:ext cx="24765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60" dirty="0">
                <a:solidFill>
                  <a:srgbClr val="157CB1"/>
                </a:solidFill>
                <a:latin typeface="Gordita"/>
                <a:ea typeface="Gordita"/>
                <a:cs typeface="Gordita"/>
                <a:sym typeface="Gordita"/>
              </a:rPr>
              <a:t>7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55E9E44-E5A5-FDB9-E561-9E028378CF98}"/>
              </a:ext>
            </a:extLst>
          </p:cNvPr>
          <p:cNvSpPr txBox="1"/>
          <p:nvPr/>
        </p:nvSpPr>
        <p:spPr>
          <a:xfrm>
            <a:off x="1022848" y="1850718"/>
            <a:ext cx="16198352" cy="1949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90"/>
              </a:lnSpc>
            </a:pPr>
            <a:r>
              <a:rPr lang="en-GB" sz="69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Our bodies and the people</a:t>
            </a:r>
          </a:p>
          <a:p>
            <a:pPr algn="l">
              <a:lnSpc>
                <a:spcPts val="7590"/>
              </a:lnSpc>
            </a:pPr>
            <a:r>
              <a:rPr lang="en-GB" sz="69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closest to us</a:t>
            </a:r>
            <a:endParaRPr lang="en-US" sz="6900" b="1" spc="-138" dirty="0">
              <a:solidFill>
                <a:srgbClr val="157CB1"/>
              </a:solidFill>
              <a:latin typeface="Gordita Bold"/>
              <a:ea typeface="Gordita Bold"/>
              <a:cs typeface="Gordita Bold"/>
              <a:sym typeface="Gordita Bold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138955BC-BC0D-904B-E93E-1CDA4E35359C}"/>
              </a:ext>
            </a:extLst>
          </p:cNvPr>
          <p:cNvSpPr txBox="1"/>
          <p:nvPr/>
        </p:nvSpPr>
        <p:spPr>
          <a:xfrm>
            <a:off x="1066799" y="4076700"/>
            <a:ext cx="16230601" cy="10351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GB" sz="3000" b="1" spc="60" dirty="0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Sexuality is lived with others, and consent is how</a:t>
            </a:r>
          </a:p>
          <a:p>
            <a:pPr algn="l">
              <a:lnSpc>
                <a:spcPts val="4200"/>
              </a:lnSpc>
            </a:pPr>
            <a:r>
              <a:rPr lang="en-GB" sz="3000" b="1" spc="60" dirty="0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we say what we want and what we don't.</a:t>
            </a:r>
            <a:endParaRPr lang="en-US" sz="3000" b="1" spc="60" dirty="0">
              <a:solidFill>
                <a:srgbClr val="000000"/>
              </a:solidFill>
              <a:latin typeface="Gordita Bold"/>
              <a:ea typeface="Gordita Bold"/>
              <a:cs typeface="Gordita Bold"/>
              <a:sym typeface="Gordita Bold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A45DDD80-5176-42C4-D9A7-4A8D868C54AC}"/>
              </a:ext>
            </a:extLst>
          </p:cNvPr>
          <p:cNvSpPr txBox="1"/>
          <p:nvPr/>
        </p:nvSpPr>
        <p:spPr>
          <a:xfrm>
            <a:off x="1066798" y="7091509"/>
            <a:ext cx="16230602" cy="4903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ZA" sz="2500" i="1" dirty="0">
                <a:latin typeface="Gordita" pitchFamily="50" charset="0"/>
                <a:cs typeface="Gordita" pitchFamily="50" charset="0"/>
              </a:rPr>
              <a:t>Let us be heard.</a:t>
            </a:r>
            <a:endParaRPr lang="en-US" sz="2500" i="1" spc="60" dirty="0">
              <a:solidFill>
                <a:srgbClr val="353535"/>
              </a:solidFill>
              <a:latin typeface="Gordita" pitchFamily="50" charset="0"/>
              <a:ea typeface="Gordita Italics"/>
              <a:cs typeface="Gordita" pitchFamily="50" charset="0"/>
              <a:sym typeface="Gordita Italics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E54F39EB-4E60-9324-E210-11BDB38FF402}"/>
              </a:ext>
            </a:extLst>
          </p:cNvPr>
          <p:cNvSpPr txBox="1"/>
          <p:nvPr/>
        </p:nvSpPr>
        <p:spPr>
          <a:xfrm>
            <a:off x="1381214" y="8212302"/>
            <a:ext cx="15932580" cy="7754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b="1" spc="44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DISCUSSION PROMPT</a:t>
            </a:r>
          </a:p>
          <a:p>
            <a:pPr>
              <a:lnSpc>
                <a:spcPts val="3080"/>
              </a:lnSpc>
            </a:pPr>
            <a:r>
              <a:rPr lang="en-ZA" sz="2200" dirty="0">
                <a:latin typeface="Gordita" pitchFamily="50" charset="0"/>
                <a:cs typeface="Gordita" pitchFamily="50" charset="0"/>
              </a:rPr>
              <a:t>Who taught you what you know about your own body? What would have made that easier?</a:t>
            </a:r>
            <a:endParaRPr lang="en-US" sz="2200" spc="44" dirty="0">
              <a:solidFill>
                <a:srgbClr val="353535"/>
              </a:solidFill>
              <a:latin typeface="Gordita" pitchFamily="50" charset="0"/>
              <a:ea typeface="Gordita"/>
              <a:cs typeface="Gordita" pitchFamily="50" charset="0"/>
              <a:sym typeface="Gordita"/>
            </a:endParaRPr>
          </a:p>
        </p:txBody>
      </p:sp>
      <p:sp>
        <p:nvSpPr>
          <p:cNvPr id="15" name="AutoShape 15">
            <a:extLst>
              <a:ext uri="{FF2B5EF4-FFF2-40B4-BE49-F238E27FC236}">
                <a16:creationId xmlns:a16="http://schemas.microsoft.com/office/drawing/2014/main" id="{3C893B51-AB3B-B926-62A3-B15A29814586}"/>
              </a:ext>
            </a:extLst>
          </p:cNvPr>
          <p:cNvSpPr/>
          <p:nvPr/>
        </p:nvSpPr>
        <p:spPr>
          <a:xfrm flipV="1">
            <a:off x="1143000" y="8172427"/>
            <a:ext cx="0" cy="881117"/>
          </a:xfrm>
          <a:prstGeom prst="line">
            <a:avLst/>
          </a:prstGeom>
          <a:ln w="85725" cap="flat">
            <a:solidFill>
              <a:srgbClr val="F382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2B12A27-DD5A-6588-3D7D-193F532EA3D4}"/>
              </a:ext>
            </a:extLst>
          </p:cNvPr>
          <p:cNvSpPr/>
          <p:nvPr/>
        </p:nvSpPr>
        <p:spPr>
          <a:xfrm>
            <a:off x="16244299" y="713330"/>
            <a:ext cx="848770" cy="848770"/>
          </a:xfrm>
          <a:prstGeom prst="ellipse">
            <a:avLst/>
          </a:prstGeom>
          <a:solidFill>
            <a:srgbClr val="ECB751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7C43CA7-7CAD-B06F-BE52-2E122966BF68}"/>
              </a:ext>
            </a:extLst>
          </p:cNvPr>
          <p:cNvSpPr/>
          <p:nvPr/>
        </p:nvSpPr>
        <p:spPr>
          <a:xfrm>
            <a:off x="10042256" y="-1735590"/>
            <a:ext cx="1960077" cy="1960077"/>
          </a:xfrm>
          <a:prstGeom prst="ellipse">
            <a:avLst/>
          </a:prstGeom>
          <a:solidFill>
            <a:srgbClr val="105F86">
              <a:alpha val="6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9CED41F-8CCE-0BEB-89B1-6B93F5E51EF7}"/>
              </a:ext>
            </a:extLst>
          </p:cNvPr>
          <p:cNvSpPr/>
          <p:nvPr/>
        </p:nvSpPr>
        <p:spPr>
          <a:xfrm>
            <a:off x="7543800" y="-1573933"/>
            <a:ext cx="2145433" cy="2145433"/>
          </a:xfrm>
          <a:prstGeom prst="ellipse">
            <a:avLst/>
          </a:prstGeom>
          <a:solidFill>
            <a:srgbClr val="ECB751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3C6A513-93CD-171C-256F-5CD4A49A3775}"/>
              </a:ext>
            </a:extLst>
          </p:cNvPr>
          <p:cNvSpPr/>
          <p:nvPr/>
        </p:nvSpPr>
        <p:spPr>
          <a:xfrm>
            <a:off x="14012861" y="-2184533"/>
            <a:ext cx="2756033" cy="2756033"/>
          </a:xfrm>
          <a:prstGeom prst="ellipse">
            <a:avLst/>
          </a:prstGeom>
          <a:solidFill>
            <a:srgbClr val="157CB1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5BE17FB-C381-0BC2-EBBC-B4E03CCC14B4}"/>
              </a:ext>
            </a:extLst>
          </p:cNvPr>
          <p:cNvSpPr/>
          <p:nvPr/>
        </p:nvSpPr>
        <p:spPr>
          <a:xfrm>
            <a:off x="17313793" y="-382783"/>
            <a:ext cx="3053936" cy="3053936"/>
          </a:xfrm>
          <a:prstGeom prst="ellipse">
            <a:avLst/>
          </a:prstGeom>
          <a:solidFill>
            <a:srgbClr val="353535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027686E-2D78-86A6-9CC8-27A973B733F2}"/>
              </a:ext>
            </a:extLst>
          </p:cNvPr>
          <p:cNvSpPr/>
          <p:nvPr/>
        </p:nvSpPr>
        <p:spPr>
          <a:xfrm>
            <a:off x="17740242" y="5512891"/>
            <a:ext cx="1742718" cy="1742718"/>
          </a:xfrm>
          <a:prstGeom prst="ellipse">
            <a:avLst/>
          </a:prstGeom>
          <a:solidFill>
            <a:srgbClr val="F3822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F0CBCA1-05C1-F92F-F8A0-28AB34E01E3C}"/>
              </a:ext>
            </a:extLst>
          </p:cNvPr>
          <p:cNvSpPr/>
          <p:nvPr/>
        </p:nvSpPr>
        <p:spPr>
          <a:xfrm>
            <a:off x="18040353" y="7639053"/>
            <a:ext cx="1085847" cy="1085847"/>
          </a:xfrm>
          <a:prstGeom prst="ellipse">
            <a:avLst/>
          </a:prstGeom>
          <a:solidFill>
            <a:srgbClr val="157CB1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414D82A-1711-B468-5241-B5CD3CCC0E5C}"/>
              </a:ext>
            </a:extLst>
          </p:cNvPr>
          <p:cNvSpPr/>
          <p:nvPr/>
        </p:nvSpPr>
        <p:spPr>
          <a:xfrm>
            <a:off x="14782800" y="1120012"/>
            <a:ext cx="1127888" cy="1127888"/>
          </a:xfrm>
          <a:prstGeom prst="ellipse">
            <a:avLst/>
          </a:prstGeom>
          <a:solidFill>
            <a:srgbClr val="F382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E22AF0BC-1A82-53D4-6E46-6E26468CE5AA}"/>
              </a:ext>
            </a:extLst>
          </p:cNvPr>
          <p:cNvSpPr txBox="1"/>
          <p:nvPr/>
        </p:nvSpPr>
        <p:spPr>
          <a:xfrm>
            <a:off x="1066799" y="5337725"/>
            <a:ext cx="16230601" cy="1558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GB" sz="2500" dirty="0">
                <a:latin typeface="Gordita" pitchFamily="50" charset="0"/>
                <a:cs typeface="Gordita" pitchFamily="50" charset="0"/>
              </a:rPr>
              <a:t>Most of what we first learn about our bodies, we learn at home. But for some</a:t>
            </a:r>
          </a:p>
          <a:p>
            <a:pPr>
              <a:lnSpc>
                <a:spcPts val="4200"/>
              </a:lnSpc>
            </a:pPr>
            <a:r>
              <a:rPr lang="en-GB" sz="2500" dirty="0">
                <a:latin typeface="Gordita" pitchFamily="50" charset="0"/>
                <a:cs typeface="Gordita" pitchFamily="50" charset="0"/>
              </a:rPr>
              <a:t>people the hardest decisions about their body are made by those closest to them,</a:t>
            </a:r>
          </a:p>
          <a:p>
            <a:pPr>
              <a:lnSpc>
                <a:spcPts val="4200"/>
              </a:lnSpc>
            </a:pPr>
            <a:r>
              <a:rPr lang="en-GB" sz="2500" dirty="0">
                <a:latin typeface="Gordita" pitchFamily="50" charset="0"/>
                <a:cs typeface="Gordita" pitchFamily="50" charset="0"/>
              </a:rPr>
              <a:t>sometimes before they can speak at all.</a:t>
            </a:r>
            <a:endParaRPr lang="en-US" sz="2500" b="1" spc="60" dirty="0">
              <a:solidFill>
                <a:srgbClr val="000000"/>
              </a:solidFill>
              <a:latin typeface="Gordita" pitchFamily="50" charset="0"/>
              <a:ea typeface="Gordita Bold"/>
              <a:cs typeface="Gordita" pitchFamily="50" charset="0"/>
              <a:sym typeface="Gordita Bold"/>
            </a:endParaRPr>
          </a:p>
        </p:txBody>
      </p:sp>
    </p:spTree>
    <p:extLst>
      <p:ext uri="{BB962C8B-B14F-4D97-AF65-F5344CB8AC3E}">
        <p14:creationId xmlns:p14="http://schemas.microsoft.com/office/powerpoint/2010/main" val="710794504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E6C05-DF29-8625-4E2C-D4B3FF590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9FFA252B-5C0E-DF1C-110E-073F627C67B2}"/>
              </a:ext>
            </a:extLst>
          </p:cNvPr>
          <p:cNvGrpSpPr/>
          <p:nvPr/>
        </p:nvGrpSpPr>
        <p:grpSpPr>
          <a:xfrm>
            <a:off x="0" y="7967673"/>
            <a:ext cx="17259301" cy="1290627"/>
            <a:chOff x="0" y="0"/>
            <a:chExt cx="11337139" cy="77641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5261E9B-9969-2E68-92BF-5C975DBC3B64}"/>
                </a:ext>
              </a:extLst>
            </p:cNvPr>
            <p:cNvSpPr/>
            <p:nvPr/>
          </p:nvSpPr>
          <p:spPr>
            <a:xfrm>
              <a:off x="0" y="0"/>
              <a:ext cx="11337139" cy="776414"/>
            </a:xfrm>
            <a:prstGeom prst="flowChartAlternateProcess">
              <a:avLst/>
            </a:prstGeom>
            <a:solidFill>
              <a:srgbClr val="F38221">
                <a:alpha val="9804"/>
              </a:srgbClr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C4BE4B0-EA0D-516B-2580-F03EE8FA62A6}"/>
                </a:ext>
              </a:extLst>
            </p:cNvPr>
            <p:cNvSpPr txBox="1"/>
            <p:nvPr/>
          </p:nvSpPr>
          <p:spPr>
            <a:xfrm>
              <a:off x="0" y="-28575"/>
              <a:ext cx="11337139" cy="804989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2526CA12-9649-B763-860E-25FF3B3CDC0F}"/>
              </a:ext>
            </a:extLst>
          </p:cNvPr>
          <p:cNvGrpSpPr/>
          <p:nvPr/>
        </p:nvGrpSpPr>
        <p:grpSpPr>
          <a:xfrm>
            <a:off x="0" y="0"/>
            <a:ext cx="514350" cy="10287000"/>
            <a:chOff x="0" y="0"/>
            <a:chExt cx="135467" cy="270933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44E9AE4-6EFB-E313-F27F-9D1516442A79}"/>
                </a:ext>
              </a:extLst>
            </p:cNvPr>
            <p:cNvSpPr/>
            <p:nvPr/>
          </p:nvSpPr>
          <p:spPr>
            <a:xfrm>
              <a:off x="0" y="0"/>
              <a:ext cx="135467" cy="2709333"/>
            </a:xfrm>
            <a:custGeom>
              <a:avLst/>
              <a:gdLst/>
              <a:ahLst/>
              <a:cxnLst/>
              <a:rect l="l" t="t" r="r" b="b"/>
              <a:pathLst>
                <a:path w="135467" h="2709333">
                  <a:moveTo>
                    <a:pt x="0" y="0"/>
                  </a:moveTo>
                  <a:lnTo>
                    <a:pt x="135467" y="0"/>
                  </a:lnTo>
                  <a:lnTo>
                    <a:pt x="1354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94AB8091-5A69-7827-1292-2288941BBE99}"/>
                </a:ext>
              </a:extLst>
            </p:cNvPr>
            <p:cNvSpPr txBox="1"/>
            <p:nvPr/>
          </p:nvSpPr>
          <p:spPr>
            <a:xfrm>
              <a:off x="0" y="-28575"/>
              <a:ext cx="1354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452B40A1-142E-AE7B-6F10-8A446B8082A0}"/>
              </a:ext>
            </a:extLst>
          </p:cNvPr>
          <p:cNvSpPr txBox="1"/>
          <p:nvPr/>
        </p:nvSpPr>
        <p:spPr>
          <a:xfrm>
            <a:off x="1028699" y="1039717"/>
            <a:ext cx="16187103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99"/>
              </a:lnSpc>
            </a:pPr>
            <a:r>
              <a:rPr lang="en-US" sz="2499" b="1" spc="-49" dirty="0">
                <a:solidFill>
                  <a:srgbClr val="F38221"/>
                </a:solidFill>
                <a:latin typeface="Gordita Bold"/>
                <a:ea typeface="Gordita Bold"/>
                <a:cs typeface="Gordita Bold"/>
                <a:sym typeface="Gordita Bold"/>
              </a:rPr>
              <a:t>LAYER 3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314A500-3FC7-2636-32BE-B92CF032ADAA}"/>
              </a:ext>
            </a:extLst>
          </p:cNvPr>
          <p:cNvSpPr txBox="1"/>
          <p:nvPr/>
        </p:nvSpPr>
        <p:spPr>
          <a:xfrm>
            <a:off x="17765801" y="9486900"/>
            <a:ext cx="24765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60" dirty="0">
                <a:solidFill>
                  <a:srgbClr val="157CB1"/>
                </a:solidFill>
                <a:latin typeface="Gordita"/>
                <a:ea typeface="Gordita"/>
                <a:cs typeface="Gordita"/>
                <a:sym typeface="Gordita"/>
              </a:rPr>
              <a:t>8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D52F9A4B-E802-0159-3F30-671993EDFE0F}"/>
              </a:ext>
            </a:extLst>
          </p:cNvPr>
          <p:cNvSpPr txBox="1"/>
          <p:nvPr/>
        </p:nvSpPr>
        <p:spPr>
          <a:xfrm>
            <a:off x="1022848" y="1850718"/>
            <a:ext cx="16198352" cy="1949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90"/>
              </a:lnSpc>
            </a:pPr>
            <a:r>
              <a:rPr lang="en-GB" sz="69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Our bodies and the</a:t>
            </a:r>
          </a:p>
          <a:p>
            <a:pPr algn="l">
              <a:lnSpc>
                <a:spcPts val="7590"/>
              </a:lnSpc>
            </a:pPr>
            <a:r>
              <a:rPr lang="en-GB" sz="69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systems around us</a:t>
            </a:r>
            <a:endParaRPr lang="en-US" sz="6900" b="1" spc="-138" dirty="0">
              <a:solidFill>
                <a:srgbClr val="157CB1"/>
              </a:solidFill>
              <a:latin typeface="Gordita Bold"/>
              <a:ea typeface="Gordita Bold"/>
              <a:cs typeface="Gordita Bold"/>
              <a:sym typeface="Gordita Bold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F1ADB785-1E0E-B3AA-FFE4-791CEE012CE5}"/>
              </a:ext>
            </a:extLst>
          </p:cNvPr>
          <p:cNvSpPr txBox="1"/>
          <p:nvPr/>
        </p:nvSpPr>
        <p:spPr>
          <a:xfrm>
            <a:off x="1066799" y="4328432"/>
            <a:ext cx="16230601" cy="4965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ZA" sz="3000" b="1" dirty="0">
                <a:latin typeface="Gordita Bold" panose="020B0604020202020204" charset="0"/>
                <a:cs typeface="Gordita Bold" panose="020B0604020202020204" charset="0"/>
              </a:rPr>
              <a:t>Education, services and care should be built for the bodies and lives they serve.</a:t>
            </a:r>
            <a:endParaRPr lang="en-US" sz="3000" b="1" spc="60" dirty="0">
              <a:solidFill>
                <a:srgbClr val="000000"/>
              </a:solidFill>
              <a:latin typeface="Gordita Bold" panose="020B0604020202020204" charset="0"/>
              <a:ea typeface="Gordita Bold"/>
              <a:cs typeface="Gordita Bold" panose="020B0604020202020204" charset="0"/>
              <a:sym typeface="Gordita Bold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B1D07004-4480-44F9-8404-70EB1F669C57}"/>
              </a:ext>
            </a:extLst>
          </p:cNvPr>
          <p:cNvSpPr txBox="1"/>
          <p:nvPr/>
        </p:nvSpPr>
        <p:spPr>
          <a:xfrm>
            <a:off x="1066798" y="7091509"/>
            <a:ext cx="16230602" cy="496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ZA" sz="2500" i="1" dirty="0">
                <a:latin typeface="Gordita" pitchFamily="50" charset="0"/>
                <a:cs typeface="Gordita" pitchFamily="50" charset="0"/>
              </a:rPr>
              <a:t>Let us be met as we are.</a:t>
            </a:r>
            <a:endParaRPr lang="en-US" sz="2500" i="1" spc="60" dirty="0">
              <a:solidFill>
                <a:srgbClr val="353535"/>
              </a:solidFill>
              <a:latin typeface="Gordita" pitchFamily="50" charset="0"/>
              <a:ea typeface="Gordita Italics"/>
              <a:cs typeface="Gordita" pitchFamily="50" charset="0"/>
              <a:sym typeface="Gordita Italics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57B3ED95-CA92-48CD-905D-3E04CCAAAF61}"/>
              </a:ext>
            </a:extLst>
          </p:cNvPr>
          <p:cNvSpPr txBox="1"/>
          <p:nvPr/>
        </p:nvSpPr>
        <p:spPr>
          <a:xfrm>
            <a:off x="1381214" y="8212302"/>
            <a:ext cx="15932580" cy="7754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b="1" spc="44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DISCUSSION PROMPT</a:t>
            </a:r>
          </a:p>
          <a:p>
            <a:pPr>
              <a:lnSpc>
                <a:spcPts val="3080"/>
              </a:lnSpc>
            </a:pPr>
            <a:r>
              <a:rPr lang="en-ZA" sz="2200" dirty="0">
                <a:latin typeface="Gordita" pitchFamily="50" charset="0"/>
                <a:cs typeface="Gordita" pitchFamily="50" charset="0"/>
              </a:rPr>
              <a:t>In your setting, who is least likely to be asked about their sexual health? What would need to change?</a:t>
            </a:r>
            <a:endParaRPr lang="en-US" sz="2200" spc="44" dirty="0">
              <a:solidFill>
                <a:srgbClr val="353535"/>
              </a:solidFill>
              <a:latin typeface="Gordita" pitchFamily="50" charset="0"/>
              <a:ea typeface="Gordita"/>
              <a:cs typeface="Gordita" pitchFamily="50" charset="0"/>
              <a:sym typeface="Gordita"/>
            </a:endParaRPr>
          </a:p>
        </p:txBody>
      </p:sp>
      <p:sp>
        <p:nvSpPr>
          <p:cNvPr id="15" name="AutoShape 15">
            <a:extLst>
              <a:ext uri="{FF2B5EF4-FFF2-40B4-BE49-F238E27FC236}">
                <a16:creationId xmlns:a16="http://schemas.microsoft.com/office/drawing/2014/main" id="{92D51C79-E9ED-2C9E-F066-4126CC832F72}"/>
              </a:ext>
            </a:extLst>
          </p:cNvPr>
          <p:cNvSpPr/>
          <p:nvPr/>
        </p:nvSpPr>
        <p:spPr>
          <a:xfrm flipV="1">
            <a:off x="1143000" y="8172427"/>
            <a:ext cx="0" cy="881117"/>
          </a:xfrm>
          <a:prstGeom prst="line">
            <a:avLst/>
          </a:prstGeom>
          <a:ln w="85725" cap="flat">
            <a:solidFill>
              <a:srgbClr val="F382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7FE32E2-A401-D1C3-477E-B814A14D8C78}"/>
              </a:ext>
            </a:extLst>
          </p:cNvPr>
          <p:cNvSpPr/>
          <p:nvPr/>
        </p:nvSpPr>
        <p:spPr>
          <a:xfrm>
            <a:off x="16244299" y="713330"/>
            <a:ext cx="848770" cy="848770"/>
          </a:xfrm>
          <a:prstGeom prst="ellipse">
            <a:avLst/>
          </a:prstGeom>
          <a:solidFill>
            <a:srgbClr val="ECB751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C5B6B5C-AB2D-427A-8BAB-CA1B789A8C4E}"/>
              </a:ext>
            </a:extLst>
          </p:cNvPr>
          <p:cNvSpPr/>
          <p:nvPr/>
        </p:nvSpPr>
        <p:spPr>
          <a:xfrm>
            <a:off x="10042256" y="-1735590"/>
            <a:ext cx="1960077" cy="1960077"/>
          </a:xfrm>
          <a:prstGeom prst="ellipse">
            <a:avLst/>
          </a:prstGeom>
          <a:solidFill>
            <a:srgbClr val="105F86">
              <a:alpha val="6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95B86F3-9D6A-7B91-C4EB-37D51BD67478}"/>
              </a:ext>
            </a:extLst>
          </p:cNvPr>
          <p:cNvSpPr/>
          <p:nvPr/>
        </p:nvSpPr>
        <p:spPr>
          <a:xfrm>
            <a:off x="7543800" y="-1573933"/>
            <a:ext cx="2145433" cy="2145433"/>
          </a:xfrm>
          <a:prstGeom prst="ellipse">
            <a:avLst/>
          </a:prstGeom>
          <a:solidFill>
            <a:srgbClr val="ECB751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F67BD67-8FEE-A7BB-0D8A-B864DD887196}"/>
              </a:ext>
            </a:extLst>
          </p:cNvPr>
          <p:cNvSpPr/>
          <p:nvPr/>
        </p:nvSpPr>
        <p:spPr>
          <a:xfrm>
            <a:off x="14012861" y="-2184533"/>
            <a:ext cx="2756033" cy="2756033"/>
          </a:xfrm>
          <a:prstGeom prst="ellipse">
            <a:avLst/>
          </a:prstGeom>
          <a:solidFill>
            <a:srgbClr val="157CB1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494F73B-669B-D720-FF13-71F057EFBCBF}"/>
              </a:ext>
            </a:extLst>
          </p:cNvPr>
          <p:cNvSpPr/>
          <p:nvPr/>
        </p:nvSpPr>
        <p:spPr>
          <a:xfrm>
            <a:off x="17313793" y="-382783"/>
            <a:ext cx="3053936" cy="3053936"/>
          </a:xfrm>
          <a:prstGeom prst="ellipse">
            <a:avLst/>
          </a:prstGeom>
          <a:solidFill>
            <a:srgbClr val="353535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75B4746-7CD0-790C-F0AF-ABA6706FA3D3}"/>
              </a:ext>
            </a:extLst>
          </p:cNvPr>
          <p:cNvSpPr/>
          <p:nvPr/>
        </p:nvSpPr>
        <p:spPr>
          <a:xfrm>
            <a:off x="17740242" y="5512891"/>
            <a:ext cx="1742718" cy="1742718"/>
          </a:xfrm>
          <a:prstGeom prst="ellipse">
            <a:avLst/>
          </a:prstGeom>
          <a:solidFill>
            <a:srgbClr val="F3822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784D4E2-A233-89A3-F79A-E05739937E02}"/>
              </a:ext>
            </a:extLst>
          </p:cNvPr>
          <p:cNvSpPr/>
          <p:nvPr/>
        </p:nvSpPr>
        <p:spPr>
          <a:xfrm>
            <a:off x="18040353" y="7639053"/>
            <a:ext cx="1085847" cy="1085847"/>
          </a:xfrm>
          <a:prstGeom prst="ellipse">
            <a:avLst/>
          </a:prstGeom>
          <a:solidFill>
            <a:srgbClr val="157CB1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9F2CBEC-56C3-6869-C9E8-0367E1B29D32}"/>
              </a:ext>
            </a:extLst>
          </p:cNvPr>
          <p:cNvSpPr/>
          <p:nvPr/>
        </p:nvSpPr>
        <p:spPr>
          <a:xfrm>
            <a:off x="14782800" y="1120012"/>
            <a:ext cx="1127888" cy="1127888"/>
          </a:xfrm>
          <a:prstGeom prst="ellipse">
            <a:avLst/>
          </a:prstGeom>
          <a:solidFill>
            <a:srgbClr val="F382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FAF2BF9E-7984-0E27-A3E7-A5A79A670657}"/>
              </a:ext>
            </a:extLst>
          </p:cNvPr>
          <p:cNvSpPr txBox="1"/>
          <p:nvPr/>
        </p:nvSpPr>
        <p:spPr>
          <a:xfrm>
            <a:off x="1066799" y="5143500"/>
            <a:ext cx="16230601" cy="1558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GB" sz="2500" dirty="0">
                <a:latin typeface="Gordita" pitchFamily="50" charset="0"/>
                <a:cs typeface="Gordita" pitchFamily="50" charset="0"/>
              </a:rPr>
              <a:t>Too often the conversation never starts. Older people, people with disabilities and people</a:t>
            </a:r>
          </a:p>
          <a:p>
            <a:pPr>
              <a:lnSpc>
                <a:spcPts val="4200"/>
              </a:lnSpc>
            </a:pPr>
            <a:r>
              <a:rPr lang="en-GB" sz="2500" dirty="0">
                <a:latin typeface="Gordita" pitchFamily="50" charset="0"/>
                <a:cs typeface="Gordita" pitchFamily="50" charset="0"/>
              </a:rPr>
              <a:t>who are seriously ill are assumed to have no sex life worth mentioning, so nobody asks.</a:t>
            </a:r>
          </a:p>
          <a:p>
            <a:pPr>
              <a:lnSpc>
                <a:spcPts val="4200"/>
              </a:lnSpc>
            </a:pPr>
            <a:r>
              <a:rPr lang="en-GB" sz="2500" dirty="0">
                <a:latin typeface="Gordita" pitchFamily="50" charset="0"/>
                <a:cs typeface="Gordita" pitchFamily="50" charset="0"/>
              </a:rPr>
              <a:t>Others ask and are not believed.</a:t>
            </a:r>
            <a:endParaRPr lang="en-US" sz="2500" b="1" spc="60" dirty="0">
              <a:solidFill>
                <a:srgbClr val="000000"/>
              </a:solidFill>
              <a:latin typeface="Gordita" pitchFamily="50" charset="0"/>
              <a:ea typeface="Gordita Bold"/>
              <a:cs typeface="Gordita" pitchFamily="50" charset="0"/>
              <a:sym typeface="Gordita Bold"/>
            </a:endParaRPr>
          </a:p>
        </p:txBody>
      </p:sp>
    </p:spTree>
    <p:extLst>
      <p:ext uri="{BB962C8B-B14F-4D97-AF65-F5344CB8AC3E}">
        <p14:creationId xmlns:p14="http://schemas.microsoft.com/office/powerpoint/2010/main" val="4174163577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CE139-6662-C0DD-FEA9-A3E21FFBC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74155BA2-9AC0-08D0-1507-02AFA1D03ED8}"/>
              </a:ext>
            </a:extLst>
          </p:cNvPr>
          <p:cNvGrpSpPr/>
          <p:nvPr/>
        </p:nvGrpSpPr>
        <p:grpSpPr>
          <a:xfrm>
            <a:off x="0" y="7967673"/>
            <a:ext cx="17259301" cy="1290627"/>
            <a:chOff x="0" y="0"/>
            <a:chExt cx="11337139" cy="77641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47CB7F4-2BEE-9A9B-4368-1A55EA85D3EF}"/>
                </a:ext>
              </a:extLst>
            </p:cNvPr>
            <p:cNvSpPr/>
            <p:nvPr/>
          </p:nvSpPr>
          <p:spPr>
            <a:xfrm>
              <a:off x="0" y="0"/>
              <a:ext cx="11337139" cy="776414"/>
            </a:xfrm>
            <a:prstGeom prst="flowChartAlternateProcess">
              <a:avLst/>
            </a:prstGeom>
            <a:solidFill>
              <a:srgbClr val="F38221">
                <a:alpha val="9804"/>
              </a:srgbClr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FF0B4CB-DF7F-21A2-ACE2-A1B5FFAEACF0}"/>
                </a:ext>
              </a:extLst>
            </p:cNvPr>
            <p:cNvSpPr txBox="1"/>
            <p:nvPr/>
          </p:nvSpPr>
          <p:spPr>
            <a:xfrm>
              <a:off x="0" y="-28575"/>
              <a:ext cx="11337139" cy="804989"/>
            </a:xfrm>
            <a:prstGeom prst="flowChartAlternateProcess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E186F791-D13D-39DF-7C06-91A146517A8F}"/>
              </a:ext>
            </a:extLst>
          </p:cNvPr>
          <p:cNvGrpSpPr/>
          <p:nvPr/>
        </p:nvGrpSpPr>
        <p:grpSpPr>
          <a:xfrm>
            <a:off x="0" y="0"/>
            <a:ext cx="514350" cy="10287000"/>
            <a:chOff x="0" y="0"/>
            <a:chExt cx="135467" cy="270933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178600F-F2FD-7FA9-384D-E4C420D62686}"/>
                </a:ext>
              </a:extLst>
            </p:cNvPr>
            <p:cNvSpPr/>
            <p:nvPr/>
          </p:nvSpPr>
          <p:spPr>
            <a:xfrm>
              <a:off x="0" y="0"/>
              <a:ext cx="135467" cy="2709333"/>
            </a:xfrm>
            <a:custGeom>
              <a:avLst/>
              <a:gdLst/>
              <a:ahLst/>
              <a:cxnLst/>
              <a:rect l="l" t="t" r="r" b="b"/>
              <a:pathLst>
                <a:path w="135467" h="2709333">
                  <a:moveTo>
                    <a:pt x="0" y="0"/>
                  </a:moveTo>
                  <a:lnTo>
                    <a:pt x="135467" y="0"/>
                  </a:lnTo>
                  <a:lnTo>
                    <a:pt x="1354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57CB1"/>
            </a:solidFill>
          </p:spPr>
          <p:txBody>
            <a:bodyPr/>
            <a:lstStyle/>
            <a:p>
              <a:endParaRPr lang="en-ZA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C7AF792-A1FE-E7C7-19CF-53C4BD5AAA49}"/>
                </a:ext>
              </a:extLst>
            </p:cNvPr>
            <p:cNvSpPr txBox="1"/>
            <p:nvPr/>
          </p:nvSpPr>
          <p:spPr>
            <a:xfrm>
              <a:off x="0" y="-28575"/>
              <a:ext cx="1354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5"/>
                </a:lnSpc>
              </a:pPr>
              <a:endParaRPr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95841AFC-4737-ED77-4EF1-79C56877CD8B}"/>
              </a:ext>
            </a:extLst>
          </p:cNvPr>
          <p:cNvSpPr txBox="1"/>
          <p:nvPr/>
        </p:nvSpPr>
        <p:spPr>
          <a:xfrm>
            <a:off x="1028699" y="1039717"/>
            <a:ext cx="16187103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99"/>
              </a:lnSpc>
            </a:pPr>
            <a:r>
              <a:rPr lang="en-US" sz="2499" b="1" spc="-49" dirty="0">
                <a:solidFill>
                  <a:srgbClr val="F38221"/>
                </a:solidFill>
                <a:latin typeface="Gordita Bold"/>
                <a:ea typeface="Gordita Bold"/>
                <a:cs typeface="Gordita Bold"/>
                <a:sym typeface="Gordita Bold"/>
              </a:rPr>
              <a:t>LAYER 4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039D6B5-33D7-B34B-5DC5-A996B876DFD1}"/>
              </a:ext>
            </a:extLst>
          </p:cNvPr>
          <p:cNvSpPr txBox="1"/>
          <p:nvPr/>
        </p:nvSpPr>
        <p:spPr>
          <a:xfrm>
            <a:off x="17765801" y="9486900"/>
            <a:ext cx="24765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60" dirty="0">
                <a:solidFill>
                  <a:srgbClr val="157CB1"/>
                </a:solidFill>
                <a:latin typeface="Gordita"/>
                <a:ea typeface="Gordita"/>
                <a:cs typeface="Gordita"/>
                <a:sym typeface="Gordita"/>
              </a:rPr>
              <a:t>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2B38F0AC-40F6-0B9B-E5CC-09163B6C065E}"/>
              </a:ext>
            </a:extLst>
          </p:cNvPr>
          <p:cNvSpPr txBox="1"/>
          <p:nvPr/>
        </p:nvSpPr>
        <p:spPr>
          <a:xfrm>
            <a:off x="1022848" y="1850718"/>
            <a:ext cx="16198352" cy="1949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590"/>
              </a:lnSpc>
            </a:pPr>
            <a:r>
              <a:rPr lang="en-GB" sz="69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Our bodies and the</a:t>
            </a:r>
          </a:p>
          <a:p>
            <a:pPr algn="l">
              <a:lnSpc>
                <a:spcPts val="7590"/>
              </a:lnSpc>
            </a:pPr>
            <a:r>
              <a:rPr lang="en-GB" sz="6900" b="1" spc="-138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world around us</a:t>
            </a:r>
            <a:endParaRPr lang="en-US" sz="6900" b="1" spc="-138" dirty="0">
              <a:solidFill>
                <a:srgbClr val="157CB1"/>
              </a:solidFill>
              <a:latin typeface="Gordita Bold"/>
              <a:ea typeface="Gordita Bold"/>
              <a:cs typeface="Gordita Bold"/>
              <a:sym typeface="Gordita Bold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7BA7EB70-9AFA-0A3D-6B5B-1AA9AC458EAA}"/>
              </a:ext>
            </a:extLst>
          </p:cNvPr>
          <p:cNvSpPr txBox="1"/>
          <p:nvPr/>
        </p:nvSpPr>
        <p:spPr>
          <a:xfrm>
            <a:off x="1066799" y="4000500"/>
            <a:ext cx="16230601" cy="10488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GB" sz="3000" b="1" dirty="0">
                <a:latin typeface="Gordita" pitchFamily="50" charset="0"/>
                <a:cs typeface="Gordita" pitchFamily="50" charset="0"/>
              </a:rPr>
              <a:t>Art, culture, faith and technology shape how</a:t>
            </a:r>
          </a:p>
          <a:p>
            <a:pPr>
              <a:lnSpc>
                <a:spcPts val="4200"/>
              </a:lnSpc>
            </a:pPr>
            <a:r>
              <a:rPr lang="en-GB" sz="3000" b="1" dirty="0">
                <a:latin typeface="Gordita" pitchFamily="50" charset="0"/>
                <a:cs typeface="Gordita" pitchFamily="50" charset="0"/>
              </a:rPr>
              <a:t>we see our bodies and live our desires.</a:t>
            </a:r>
            <a:endParaRPr lang="en-US" sz="3000" b="1" spc="60" dirty="0">
              <a:solidFill>
                <a:srgbClr val="000000"/>
              </a:solidFill>
              <a:latin typeface="Gordita" pitchFamily="50" charset="0"/>
              <a:ea typeface="Gordita Bold"/>
              <a:cs typeface="Gordita" pitchFamily="50" charset="0"/>
              <a:sym typeface="Gordita Bold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EF50FF63-BEB2-83DB-8BB7-103C4FEA1FDC}"/>
              </a:ext>
            </a:extLst>
          </p:cNvPr>
          <p:cNvSpPr txBox="1"/>
          <p:nvPr/>
        </p:nvSpPr>
        <p:spPr>
          <a:xfrm>
            <a:off x="1066798" y="7106777"/>
            <a:ext cx="16230602" cy="496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GB" sz="2500" i="1" dirty="0">
                <a:latin typeface="Gordita" pitchFamily="50" charset="0"/>
                <a:cs typeface="Gordita" pitchFamily="50" charset="0"/>
              </a:rPr>
              <a:t>Let us choose what we carry.</a:t>
            </a:r>
            <a:endParaRPr lang="en-US" sz="2500" i="1" spc="60" dirty="0">
              <a:solidFill>
                <a:srgbClr val="353535"/>
              </a:solidFill>
              <a:latin typeface="Gordita" pitchFamily="50" charset="0"/>
              <a:ea typeface="Gordita Italics"/>
              <a:cs typeface="Gordita" pitchFamily="50" charset="0"/>
              <a:sym typeface="Gordita Italics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05F382AF-03FF-5F5F-1539-537EAAF541EC}"/>
              </a:ext>
            </a:extLst>
          </p:cNvPr>
          <p:cNvSpPr txBox="1"/>
          <p:nvPr/>
        </p:nvSpPr>
        <p:spPr>
          <a:xfrm>
            <a:off x="1381214" y="8212302"/>
            <a:ext cx="15932580" cy="7754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b="1" spc="44" dirty="0">
                <a:solidFill>
                  <a:srgbClr val="157CB1"/>
                </a:solidFill>
                <a:latin typeface="Gordita Bold"/>
                <a:ea typeface="Gordita Bold"/>
                <a:cs typeface="Gordita Bold"/>
                <a:sym typeface="Gordita Bold"/>
              </a:rPr>
              <a:t>DISCUSSION PROMPT</a:t>
            </a:r>
          </a:p>
          <a:p>
            <a:pPr>
              <a:lnSpc>
                <a:spcPts val="3080"/>
              </a:lnSpc>
            </a:pPr>
            <a:r>
              <a:rPr lang="en-ZA" sz="2200" dirty="0">
                <a:latin typeface="Gordita" pitchFamily="50" charset="0"/>
                <a:cs typeface="Gordita" pitchFamily="50" charset="0"/>
              </a:rPr>
              <a:t>Where do people in your community go for information about sex and bodies? Is what they find any good?</a:t>
            </a:r>
            <a:endParaRPr lang="en-US" sz="2200" spc="44" dirty="0">
              <a:solidFill>
                <a:srgbClr val="353535"/>
              </a:solidFill>
              <a:latin typeface="Gordita" pitchFamily="50" charset="0"/>
              <a:ea typeface="Gordita"/>
              <a:cs typeface="Gordita" pitchFamily="50" charset="0"/>
              <a:sym typeface="Gordita"/>
            </a:endParaRPr>
          </a:p>
        </p:txBody>
      </p:sp>
      <p:sp>
        <p:nvSpPr>
          <p:cNvPr id="15" name="AutoShape 15">
            <a:extLst>
              <a:ext uri="{FF2B5EF4-FFF2-40B4-BE49-F238E27FC236}">
                <a16:creationId xmlns:a16="http://schemas.microsoft.com/office/drawing/2014/main" id="{B055074B-FAAB-287F-9A41-546B91E12F64}"/>
              </a:ext>
            </a:extLst>
          </p:cNvPr>
          <p:cNvSpPr/>
          <p:nvPr/>
        </p:nvSpPr>
        <p:spPr>
          <a:xfrm flipV="1">
            <a:off x="1143000" y="8172427"/>
            <a:ext cx="0" cy="881117"/>
          </a:xfrm>
          <a:prstGeom prst="line">
            <a:avLst/>
          </a:prstGeom>
          <a:ln w="85725" cap="flat">
            <a:solidFill>
              <a:srgbClr val="F382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ZA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4EDFB95-A503-7978-B5EE-B80DA339C7E6}"/>
              </a:ext>
            </a:extLst>
          </p:cNvPr>
          <p:cNvSpPr/>
          <p:nvPr/>
        </p:nvSpPr>
        <p:spPr>
          <a:xfrm>
            <a:off x="16244299" y="713330"/>
            <a:ext cx="848770" cy="848770"/>
          </a:xfrm>
          <a:prstGeom prst="ellipse">
            <a:avLst/>
          </a:prstGeom>
          <a:solidFill>
            <a:srgbClr val="ECB751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4BBE934-7768-13E9-1B9E-104F0AE8A903}"/>
              </a:ext>
            </a:extLst>
          </p:cNvPr>
          <p:cNvSpPr/>
          <p:nvPr/>
        </p:nvSpPr>
        <p:spPr>
          <a:xfrm>
            <a:off x="10042256" y="-1735590"/>
            <a:ext cx="1960077" cy="1960077"/>
          </a:xfrm>
          <a:prstGeom prst="ellipse">
            <a:avLst/>
          </a:prstGeom>
          <a:solidFill>
            <a:srgbClr val="105F86">
              <a:alpha val="6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93301AB-BE93-1453-51FD-018E3CADC894}"/>
              </a:ext>
            </a:extLst>
          </p:cNvPr>
          <p:cNvSpPr/>
          <p:nvPr/>
        </p:nvSpPr>
        <p:spPr>
          <a:xfrm>
            <a:off x="7543800" y="-1573933"/>
            <a:ext cx="2145433" cy="2145433"/>
          </a:xfrm>
          <a:prstGeom prst="ellipse">
            <a:avLst/>
          </a:prstGeom>
          <a:solidFill>
            <a:srgbClr val="ECB751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CDE371E-C77F-876A-D451-D539FC16DDCE}"/>
              </a:ext>
            </a:extLst>
          </p:cNvPr>
          <p:cNvSpPr/>
          <p:nvPr/>
        </p:nvSpPr>
        <p:spPr>
          <a:xfrm>
            <a:off x="14012861" y="-2184533"/>
            <a:ext cx="2756033" cy="2756033"/>
          </a:xfrm>
          <a:prstGeom prst="ellipse">
            <a:avLst/>
          </a:prstGeom>
          <a:solidFill>
            <a:srgbClr val="157CB1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B1C8EB4-99FE-4DA4-7DC3-7D4F108FF7A4}"/>
              </a:ext>
            </a:extLst>
          </p:cNvPr>
          <p:cNvSpPr/>
          <p:nvPr/>
        </p:nvSpPr>
        <p:spPr>
          <a:xfrm>
            <a:off x="17313793" y="-382783"/>
            <a:ext cx="3053936" cy="3053936"/>
          </a:xfrm>
          <a:prstGeom prst="ellipse">
            <a:avLst/>
          </a:prstGeom>
          <a:solidFill>
            <a:srgbClr val="353535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0326407-8523-7D9A-1A88-4353B728B3B7}"/>
              </a:ext>
            </a:extLst>
          </p:cNvPr>
          <p:cNvSpPr/>
          <p:nvPr/>
        </p:nvSpPr>
        <p:spPr>
          <a:xfrm>
            <a:off x="17740242" y="5512891"/>
            <a:ext cx="1742718" cy="1742718"/>
          </a:xfrm>
          <a:prstGeom prst="ellipse">
            <a:avLst/>
          </a:prstGeom>
          <a:solidFill>
            <a:srgbClr val="F3822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2E9936E-1917-CE93-A240-68C7126A1BAF}"/>
              </a:ext>
            </a:extLst>
          </p:cNvPr>
          <p:cNvSpPr/>
          <p:nvPr/>
        </p:nvSpPr>
        <p:spPr>
          <a:xfrm>
            <a:off x="18040353" y="7639053"/>
            <a:ext cx="1085847" cy="1085847"/>
          </a:xfrm>
          <a:prstGeom prst="ellipse">
            <a:avLst/>
          </a:prstGeom>
          <a:solidFill>
            <a:srgbClr val="157CB1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D810C9C-A76A-2AC9-BCFF-4E669FD20481}"/>
              </a:ext>
            </a:extLst>
          </p:cNvPr>
          <p:cNvSpPr/>
          <p:nvPr/>
        </p:nvSpPr>
        <p:spPr>
          <a:xfrm>
            <a:off x="14782800" y="1120012"/>
            <a:ext cx="1127888" cy="1127888"/>
          </a:xfrm>
          <a:prstGeom prst="ellipse">
            <a:avLst/>
          </a:prstGeom>
          <a:solidFill>
            <a:srgbClr val="F382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ED5D7DBA-2F84-570A-28CB-FDE52AD402DB}"/>
              </a:ext>
            </a:extLst>
          </p:cNvPr>
          <p:cNvSpPr txBox="1"/>
          <p:nvPr/>
        </p:nvSpPr>
        <p:spPr>
          <a:xfrm>
            <a:off x="1066799" y="5319802"/>
            <a:ext cx="16230601" cy="1558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GB" sz="2500" dirty="0">
                <a:latin typeface="Gordita" pitchFamily="50" charset="0"/>
                <a:cs typeface="Gordita" pitchFamily="50" charset="0"/>
              </a:rPr>
              <a:t>We learn what our bodies mean long before anyone hands us a pamphlet.</a:t>
            </a:r>
          </a:p>
          <a:p>
            <a:pPr>
              <a:lnSpc>
                <a:spcPts val="4200"/>
              </a:lnSpc>
            </a:pPr>
            <a:r>
              <a:rPr lang="en-GB" sz="2500" dirty="0">
                <a:latin typeface="Gordita" pitchFamily="50" charset="0"/>
                <a:cs typeface="Gordita" pitchFamily="50" charset="0"/>
              </a:rPr>
              <a:t>Communities can make room for us, or they can make shame — and good information</a:t>
            </a:r>
          </a:p>
          <a:p>
            <a:pPr>
              <a:lnSpc>
                <a:spcPts val="4200"/>
              </a:lnSpc>
            </a:pPr>
            <a:r>
              <a:rPr lang="en-GB" sz="2500" dirty="0">
                <a:latin typeface="Gordita" pitchFamily="50" charset="0"/>
                <a:cs typeface="Gordita" pitchFamily="50" charset="0"/>
              </a:rPr>
              <a:t>now competes with a great deal that is wrong.</a:t>
            </a:r>
            <a:endParaRPr lang="en-US" sz="2500" b="1" spc="60" dirty="0">
              <a:solidFill>
                <a:srgbClr val="000000"/>
              </a:solidFill>
              <a:latin typeface="Gordita" pitchFamily="50" charset="0"/>
              <a:ea typeface="Gordita Bold"/>
              <a:cs typeface="Gordita" pitchFamily="50" charset="0"/>
              <a:sym typeface="Gordita Bold"/>
            </a:endParaRPr>
          </a:p>
        </p:txBody>
      </p:sp>
    </p:spTree>
    <p:extLst>
      <p:ext uri="{BB962C8B-B14F-4D97-AF65-F5344CB8AC3E}">
        <p14:creationId xmlns:p14="http://schemas.microsoft.com/office/powerpoint/2010/main" val="4144541946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</TotalTime>
  <Words>1086</Words>
  <Application>Microsoft Office PowerPoint</Application>
  <PresentationFormat>Custom</PresentationFormat>
  <Paragraphs>159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Gordita Bold</vt:lpstr>
      <vt:lpstr>Calibri</vt:lpstr>
      <vt:lpstr>Gordita Bold Italics</vt:lpstr>
      <vt:lpstr>Gordita Italics</vt:lpstr>
      <vt:lpstr>Gordita</vt:lpstr>
      <vt:lpstr>Arial</vt:lpstr>
      <vt:lpstr>Impact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WSHD2026_EveryBody_SlideDeck_EN</dc:title>
  <dc:creator>Lionel Middleton</dc:creator>
  <cp:lastModifiedBy>Lionel Middleton</cp:lastModifiedBy>
  <cp:revision>2</cp:revision>
  <dcterms:created xsi:type="dcterms:W3CDTF">2006-08-16T00:00:00Z</dcterms:created>
  <dcterms:modified xsi:type="dcterms:W3CDTF">2026-08-21T16:39:29Z</dcterms:modified>
  <dc:identifier>DAHN_tSegzU</dc:identifier>
</cp:coreProperties>
</file>